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323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22" r:id="rId17"/>
    <p:sldId id="314" r:id="rId18"/>
    <p:sldId id="324" r:id="rId19"/>
    <p:sldId id="318" r:id="rId20"/>
    <p:sldId id="317" r:id="rId21"/>
    <p:sldId id="332" r:id="rId22"/>
    <p:sldId id="320" r:id="rId23"/>
    <p:sldId id="319" r:id="rId24"/>
    <p:sldId id="321" r:id="rId25"/>
    <p:sldId id="325" r:id="rId26"/>
    <p:sldId id="327" r:id="rId27"/>
    <p:sldId id="329" r:id="rId28"/>
    <p:sldId id="330" r:id="rId29"/>
    <p:sldId id="328" r:id="rId30"/>
    <p:sldId id="333" r:id="rId31"/>
    <p:sldId id="334" r:id="rId32"/>
    <p:sldId id="335" r:id="rId33"/>
    <p:sldId id="331" r:id="rId34"/>
    <p:sldId id="297" r:id="rId3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 showGuides="1">
      <p:cViewPr varScale="1">
        <p:scale>
          <a:sx n="85" d="100"/>
          <a:sy n="85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477C-B403-4B15-85CD-46F7D824CE75}" type="datetimeFigureOut">
              <a:rPr lang="de-DE" smtClean="0"/>
              <a:t>02.04.2014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F1B3C-95B5-4E59-9307-8174E842D4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01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786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Schizophrenie</a:t>
            </a:r>
            <a:r>
              <a:rPr lang="de-DE" baseline="0" dirty="0" smtClean="0"/>
              <a:t> der digitalen Welt möchte ich gerne an drei Beispielen erläutern. VDS, Facebook, und PRISM. Drei Beispiele, die jedes für sich Potential für einen #Aufschrei haben.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56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Schizophrenie</a:t>
            </a:r>
            <a:r>
              <a:rPr lang="de-DE" baseline="0" dirty="0" smtClean="0"/>
              <a:t> der digitalen Welt möchte ich gerne an drei Beispielen erläutern. VDS, Facebook, und PRISM. Drei Beispiele, die jedes für sich Potential für einen #Aufschrei haben.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56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Schizophrenie</a:t>
            </a:r>
            <a:r>
              <a:rPr lang="de-DE" baseline="0" dirty="0" smtClean="0"/>
              <a:t> der digitalen Welt möchte ich gerne an drei Beispielen erläutern. VDS, Facebook, und PRISM. Drei Beispiele, die jedes für sich Potential für einen #Aufschrei haben.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5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Richtig ist, es gibt aus</a:t>
            </a:r>
            <a:r>
              <a:rPr lang="de-DE" baseline="0" dirty="0" smtClean="0"/>
              <a:t> dem Strafverfolgungsinteresse des Staates heraus einen Anspruch auf Herausgabe von Verbindungsdaten (ebenso wie zahlreiche andere Eingriffe in Grundrechte in der StPO zu Strafverfolgungszwecken festgelegt sind…)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027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Und wenn es einen Auskunftsanspruch gibt, muss</a:t>
            </a:r>
            <a:r>
              <a:rPr lang="de-DE" baseline="0" dirty="0" smtClean="0"/>
              <a:t> ja auch was </a:t>
            </a:r>
            <a:r>
              <a:rPr lang="de-DE" baseline="0" dirty="0" err="1" smtClean="0"/>
              <a:t>beauskunftet</a:t>
            </a:r>
            <a:r>
              <a:rPr lang="de-DE" baseline="0" dirty="0" smtClean="0"/>
              <a:t> werden können…oder 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63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Don‘t</a:t>
            </a:r>
            <a:r>
              <a:rPr lang="de-DE" dirty="0" smtClean="0"/>
              <a:t> mix </a:t>
            </a:r>
            <a:r>
              <a:rPr lang="de-DE" dirty="0" err="1" smtClean="0"/>
              <a:t>up</a:t>
            </a:r>
            <a:r>
              <a:rPr lang="de-DE" baseline="0" dirty="0" smtClean="0"/>
              <a:t> Rasterfahndung und Vorratsdatenspeicherung….!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77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Schizophrenie</a:t>
            </a:r>
            <a:r>
              <a:rPr lang="de-DE" baseline="0" dirty="0" smtClean="0"/>
              <a:t> der digitalen Welt möchte ich gerne an drei Beispielen erläutern. VDS, Facebook, und PRISM. Drei Beispiele, die jedes für sich Potential für einen #Aufschrei haben.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56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Schizophrenie</a:t>
            </a:r>
            <a:r>
              <a:rPr lang="de-DE" baseline="0" dirty="0" smtClean="0"/>
              <a:t> der digitalen Welt möchte ich gerne an drei Beispielen erläutern. VDS, Facebook, und PRISM. Drei Beispiele, die jedes für sich Potential für einen #Aufschrei haben. 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256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Richtig ist, es gibt aus</a:t>
            </a:r>
            <a:r>
              <a:rPr lang="de-DE" baseline="0" dirty="0" smtClean="0"/>
              <a:t> dem Strafverfolgungsinteresse des Staates heraus einen Anspruch auf Herausgabe von Verbindungsdaten (ebenso wie zahlreiche andere Eingriffe in Grundrechte in der StPO zu Strafverfolgungszwecken festgelegt sind…)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F1B3C-95B5-4E59-9307-8174E842D4FE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02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50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28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95288" y="1124744"/>
            <a:ext cx="8304212" cy="5112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24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95288" y="1124744"/>
            <a:ext cx="8304212" cy="5112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4530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5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Grundfolie D&amp;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1" name="Line 27"/>
          <p:cNvSpPr>
            <a:spLocks noChangeShapeType="1"/>
          </p:cNvSpPr>
          <p:nvPr userDrawn="1"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Line 28"/>
          <p:cNvSpPr>
            <a:spLocks noChangeShapeType="1"/>
          </p:cNvSpPr>
          <p:nvPr userDrawn="1"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5113" y="116632"/>
            <a:ext cx="5243512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2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1"/>
            <a:r>
              <a:rPr lang="de-DE" dirty="0" smtClean="0"/>
              <a:t>Titel der Seite</a:t>
            </a:r>
            <a:endParaRPr lang="de-DE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ACEFE9-E374-435B-8A69-5D09702AE045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2008"/>
            <a:ext cx="764704" cy="764704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95288" y="1124744"/>
            <a:ext cx="8304212" cy="5112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420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dirksunddiercks.de/kanzlei/wp-content/uploads/DiercksDiercks-rechtsanwaelt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901" y="246976"/>
            <a:ext cx="1800197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elplatzhalter 14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>
          <a:xfrm>
            <a:off x="3505200" y="53012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5" y="6559735"/>
            <a:ext cx="288751" cy="288751"/>
          </a:xfrm>
          <a:prstGeom prst="rect">
            <a:avLst/>
          </a:prstGeom>
        </p:spPr>
      </p:pic>
      <p:sp>
        <p:nvSpPr>
          <p:cNvPr id="17" name="Line 27"/>
          <p:cNvSpPr>
            <a:spLocks noChangeShapeType="1"/>
          </p:cNvSpPr>
          <p:nvPr/>
        </p:nvSpPr>
        <p:spPr bwMode="auto">
          <a:xfrm flipH="1">
            <a:off x="0" y="6524625"/>
            <a:ext cx="2843808" cy="0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 flipV="1">
            <a:off x="2843808" y="6524625"/>
            <a:ext cx="215900" cy="333375"/>
          </a:xfrm>
          <a:prstGeom prst="line">
            <a:avLst/>
          </a:prstGeom>
          <a:noFill/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391663" y="6550223"/>
            <a:ext cx="2524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Dirks &amp; Diercks Rechtsanwälte </a:t>
            </a: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4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patents/US2005014945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z.net/aktuell/feuilleton/sascha-lobo-digitale-daten-gefaehrden-leben-und-freiheit-12874992.html?printPagedArticle=tru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btg.tv/fvid/31481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jure.org/gesetze/TKG/113b.html" TargetMode="External"/><Relationship Id="rId7" Type="http://schemas.openxmlformats.org/officeDocument/2006/relationships/hyperlink" Target="http://openjur.de/u/59221.html" TargetMode="External"/><Relationship Id="rId2" Type="http://schemas.openxmlformats.org/officeDocument/2006/relationships/hyperlink" Target="http://dejure.org/gesetze/TKG/113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jur.de/u/183453.html" TargetMode="External"/><Relationship Id="rId5" Type="http://schemas.openxmlformats.org/officeDocument/2006/relationships/hyperlink" Target="http://openjur.de/suche/BVerfGE+65,+1/" TargetMode="External"/><Relationship Id="rId4" Type="http://schemas.openxmlformats.org/officeDocument/2006/relationships/hyperlink" Target="http://dejure.org/gesetze/GG/10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Welche Werte?</a:t>
            </a:r>
            <a:br>
              <a:rPr lang="de-DE" sz="3600" b="1" dirty="0" smtClean="0"/>
            </a:br>
            <a:r>
              <a:rPr lang="de-DE" sz="3600" b="1" dirty="0" smtClean="0"/>
              <a:t>Von der Schizophrenie in der digitalen Welt.</a:t>
            </a:r>
            <a:endParaRPr lang="de-DE" sz="3600" b="1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467544" y="53012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b="1" dirty="0" smtClean="0"/>
              <a:t>9. Internationales </a:t>
            </a:r>
            <a:r>
              <a:rPr lang="de-DE" sz="2000" b="1" dirty="0" err="1" smtClean="0"/>
              <a:t>For</a:t>
            </a:r>
            <a:r>
              <a:rPr lang="de-DE" sz="2000" b="1" dirty="0" smtClean="0"/>
              <a:t>..Net-Symposium „Werte im Netz</a:t>
            </a:r>
          </a:p>
          <a:p>
            <a:r>
              <a:rPr lang="de-DE" sz="2100" b="1" dirty="0" smtClean="0"/>
              <a:t>Passau, 03./04. April 2014</a:t>
            </a:r>
            <a:endParaRPr lang="de-DE" sz="2100" b="1" dirty="0"/>
          </a:p>
        </p:txBody>
      </p:sp>
      <p:pic>
        <p:nvPicPr>
          <p:cNvPr id="2" name="Grafik 1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500" y="3367079"/>
            <a:ext cx="181000" cy="123842"/>
          </a:xfrm>
          <a:prstGeom prst="rect">
            <a:avLst/>
          </a:prstGeom>
        </p:spPr>
      </p:pic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150764"/>
            <a:ext cx="2495899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1026" name="Picture 2" descr="C:\Users\Nina Diercks\Documents\Blog\screenshots\Nina Dirks - Fakeprofil Facebo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69" y="692696"/>
            <a:ext cx="3890963" cy="53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07504" y="116632"/>
            <a:ext cx="7907287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Wir kommen vom Hölzchen zum Stöckchen… </a:t>
            </a:r>
            <a:endParaRPr lang="de-DE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076056" y="554917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….zu den „Digital-“Delikten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067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07504" y="116632"/>
            <a:ext cx="7907287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Herausgabe von Nutzerdaten bei </a:t>
            </a:r>
            <a:r>
              <a:rPr lang="de-DE" sz="2400" b="1" dirty="0" smtClean="0"/>
              <a:t>„Digital“-Delikten </a:t>
            </a:r>
            <a:endParaRPr lang="de-DE" sz="2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11560" y="126876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  <a:r>
              <a:rPr lang="de-DE" dirty="0" smtClean="0"/>
              <a:t>eschäftliche Diskreditierung, Beleidigung, üble Nachrede und Verleumdung sowie sonstige Eingriffe in das allgemeine Persönlichkeitsrecht sind Usus in sozialen Netzwerken, </a:t>
            </a:r>
            <a:r>
              <a:rPr lang="de-DE" dirty="0" smtClean="0"/>
              <a:t>Bewertungsportalen, </a:t>
            </a:r>
            <a:r>
              <a:rPr lang="de-DE" dirty="0" smtClean="0"/>
              <a:t>Blogs und Foren. </a:t>
            </a:r>
            <a:endParaRPr lang="de-DE" dirty="0"/>
          </a:p>
        </p:txBody>
      </p:sp>
      <p:sp>
        <p:nvSpPr>
          <p:cNvPr id="5" name="Pfeil nach unten 4"/>
          <p:cNvSpPr/>
          <p:nvPr/>
        </p:nvSpPr>
        <p:spPr>
          <a:xfrm>
            <a:off x="683568" y="2420888"/>
            <a:ext cx="504056" cy="648072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11560" y="3286725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Anspruch auf Unterlassung/ Löschung</a:t>
            </a:r>
            <a:r>
              <a:rPr lang="de-DE" dirty="0" smtClean="0"/>
              <a:t> der Einträge gegenüber dem Betreiber?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4687976"/>
            <a:ext cx="3096344" cy="1200329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de-DE" dirty="0" err="1" smtClean="0"/>
              <a:t>Jip</a:t>
            </a:r>
            <a:r>
              <a:rPr lang="de-DE" dirty="0" smtClean="0"/>
              <a:t>, wenn Verletzungstat-</a:t>
            </a:r>
          </a:p>
          <a:p>
            <a:pPr marL="269875">
              <a:tabLst>
                <a:tab pos="93663" algn="l"/>
              </a:tabLst>
            </a:pPr>
            <a:r>
              <a:rPr lang="de-DE" dirty="0" smtClean="0"/>
              <a:t>bestand erfüllt, Haftung des Betreibers jedenfalls ab Kenntnis als sog. Störer.</a:t>
            </a:r>
            <a:endParaRPr lang="de-DE" dirty="0"/>
          </a:p>
        </p:txBody>
      </p:sp>
      <p:sp>
        <p:nvSpPr>
          <p:cNvPr id="8" name="Pfeil nach unten 7"/>
          <p:cNvSpPr/>
          <p:nvPr/>
        </p:nvSpPr>
        <p:spPr>
          <a:xfrm>
            <a:off x="7884368" y="2420888"/>
            <a:ext cx="504056" cy="648072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580112" y="328498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smtClean="0"/>
              <a:t>Anspruch auf Herausgabe der personenbezogenen Daten </a:t>
            </a:r>
            <a:r>
              <a:rPr lang="de-DE" dirty="0" smtClean="0"/>
              <a:t>gegenüber dem Betreiber?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5544108" y="4665407"/>
            <a:ext cx="3096344" cy="6463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e-DE" dirty="0" smtClean="0"/>
              <a:t>Kommt drauf an… welches Gericht entscheidet.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568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07504" y="116557"/>
            <a:ext cx="7907287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Herausgabe von Nutzerdaten bei </a:t>
            </a:r>
            <a:r>
              <a:rPr lang="de-DE" sz="2400" b="1" dirty="0" smtClean="0"/>
              <a:t>„Digital“-</a:t>
            </a:r>
            <a:r>
              <a:rPr lang="de-DE" sz="2400" b="1" dirty="0" smtClean="0"/>
              <a:t>Delikten </a:t>
            </a:r>
            <a:endParaRPr lang="de-DE" sz="2400" b="1" dirty="0"/>
          </a:p>
        </p:txBody>
      </p:sp>
      <p:sp>
        <p:nvSpPr>
          <p:cNvPr id="5" name="Pfeil nach unten 4"/>
          <p:cNvSpPr/>
          <p:nvPr/>
        </p:nvSpPr>
        <p:spPr>
          <a:xfrm>
            <a:off x="163976" y="2333778"/>
            <a:ext cx="504056" cy="648072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716016" y="3717032"/>
            <a:ext cx="4184864" cy="2985433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u="sng" dirty="0" smtClean="0"/>
              <a:t>JA</a:t>
            </a:r>
            <a:r>
              <a:rPr lang="de-DE" dirty="0" smtClean="0"/>
              <a:t>, da: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/>
              <a:t>p</a:t>
            </a:r>
            <a:r>
              <a:rPr lang="de-DE" sz="1600" dirty="0" smtClean="0"/>
              <a:t>lanwidrige Regelungslücke im TMG die Anwendung von §§ 242, 259 BGB erlaube,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/>
              <a:t>B</a:t>
            </a:r>
            <a:r>
              <a:rPr lang="de-DE" sz="1600" dirty="0" smtClean="0"/>
              <a:t>GH seit Anbeginn der Zeit in exakt diesen Fällen den Auskunftsanspruch zuspricht,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 smtClean="0"/>
              <a:t>Der Auskunftsanspruch als Minus zu den Unterlassungs- und Löschansprüchen steht,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 smtClean="0"/>
              <a:t>der Verweis auf die </a:t>
            </a:r>
            <a:r>
              <a:rPr lang="de-DE" sz="1600" dirty="0" err="1" smtClean="0"/>
              <a:t>StA</a:t>
            </a:r>
            <a:r>
              <a:rPr lang="de-DE" sz="1600" dirty="0" smtClean="0"/>
              <a:t> nicht zumutbar ist, da vermutlich Einstellung des Verfahrens und Verweis auf Privatklageverfahren nach  StPO. </a:t>
            </a:r>
            <a:endParaRPr lang="de-DE" sz="1600" dirty="0"/>
          </a:p>
        </p:txBody>
      </p:sp>
      <p:sp>
        <p:nvSpPr>
          <p:cNvPr id="8" name="Pfeil nach unten 7"/>
          <p:cNvSpPr/>
          <p:nvPr/>
        </p:nvSpPr>
        <p:spPr>
          <a:xfrm>
            <a:off x="8396824" y="2348880"/>
            <a:ext cx="504056" cy="648072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51520" y="993502"/>
            <a:ext cx="8649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Anspruch auf Herausgabe der </a:t>
            </a:r>
            <a:r>
              <a:rPr lang="de-DE" b="1" dirty="0" smtClean="0"/>
              <a:t>nutzerbezogenen Daten </a:t>
            </a:r>
            <a:r>
              <a:rPr lang="de-DE" b="1" dirty="0" smtClean="0"/>
              <a:t>bei Persönlichkeitsrechtsverletzungen nach §§ 242, 259 BGB </a:t>
            </a:r>
            <a:r>
              <a:rPr lang="de-DE" dirty="0" smtClean="0"/>
              <a:t>gegenüber dem Betreiber?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43414" y="2044005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AG </a:t>
            </a:r>
            <a:r>
              <a:rPr lang="de-DE" sz="1400" dirty="0"/>
              <a:t>München (Az. 161 C 24062/10, Urteil </a:t>
            </a:r>
            <a:r>
              <a:rPr lang="de-DE" sz="1400" dirty="0" smtClean="0"/>
              <a:t>v. 03.02.2011)</a:t>
            </a:r>
          </a:p>
          <a:p>
            <a:r>
              <a:rPr lang="de-DE" sz="1400" dirty="0" smtClean="0"/>
              <a:t>LG </a:t>
            </a:r>
            <a:r>
              <a:rPr lang="de-DE" sz="1400" dirty="0"/>
              <a:t>München I (Az. 25 023782/12, Urteil </a:t>
            </a:r>
            <a:r>
              <a:rPr lang="de-DE" sz="1400" dirty="0" smtClean="0"/>
              <a:t>v. 03.Juli 2013)</a:t>
            </a:r>
          </a:p>
          <a:p>
            <a:r>
              <a:rPr lang="de-DE" sz="1400" dirty="0" smtClean="0"/>
              <a:t>OLG Hamm (Az. I-3 U 196/10,  Hinweis-beschluss v. 03.08.2011)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251520" y="3717032"/>
            <a:ext cx="4176464" cy="249299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u="sng" dirty="0" smtClean="0"/>
              <a:t>NEIN</a:t>
            </a:r>
            <a:r>
              <a:rPr lang="de-DE" dirty="0" smtClean="0"/>
              <a:t>, da: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 smtClean="0"/>
              <a:t>§ 12 iVm § 14 Abs. 2 TMG keine Auskunft bei Persönlichkeitsrechtsverletzungen vorsähe,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 smtClean="0"/>
              <a:t>damit kein Anwendungsbereich für den allg. Auskunftsanspruch nach §§ 242, 259 BGB verbleibe,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600" dirty="0" smtClean="0"/>
              <a:t>der Rechtsverletzte dahingehend geschützt sei, als er Strafantrag bei der </a:t>
            </a:r>
            <a:r>
              <a:rPr lang="de-DE" sz="1600" dirty="0" err="1" smtClean="0"/>
              <a:t>StA</a:t>
            </a:r>
            <a:r>
              <a:rPr lang="de-DE" sz="1600" dirty="0" smtClean="0"/>
              <a:t> stellen und Akteneinsicht verlangen könne. </a:t>
            </a:r>
            <a:endParaRPr lang="de-DE" sz="1600" dirty="0"/>
          </a:p>
        </p:txBody>
      </p:sp>
      <p:sp>
        <p:nvSpPr>
          <p:cNvPr id="13" name="Textfeld 12"/>
          <p:cNvSpPr txBox="1"/>
          <p:nvPr/>
        </p:nvSpPr>
        <p:spPr>
          <a:xfrm>
            <a:off x="4745197" y="2132856"/>
            <a:ext cx="3571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KG Berlin, (Az. 10 U 262/05, Urteil v. 25.09.2006)</a:t>
            </a:r>
          </a:p>
          <a:p>
            <a:r>
              <a:rPr lang="de-DE" sz="1400" dirty="0" smtClean="0"/>
              <a:t>OLG Dresden (Az..: 4 U 1850/11 Hinweis-beschluss v. 08.02.2012)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230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331223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Mal angenommen, ich hätte den Beschluss eines Zivilgerichts…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13</a:t>
            </a:fld>
            <a:endParaRPr lang="de-DE" dirty="0"/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37" y="1237944"/>
            <a:ext cx="5906325" cy="438211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979712" y="566124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https://www.facebook.com/help/473784375984502</a:t>
            </a:r>
          </a:p>
        </p:txBody>
      </p:sp>
    </p:spTree>
    <p:extLst>
      <p:ext uri="{BB962C8B-B14F-4D97-AF65-F5344CB8AC3E}">
        <p14:creationId xmlns:p14="http://schemas.microsoft.com/office/powerpoint/2010/main" val="15950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14</a:t>
            </a:fld>
            <a:endParaRPr lang="de-DE" b="0" dirty="0"/>
          </a:p>
        </p:txBody>
      </p:sp>
      <p:sp>
        <p:nvSpPr>
          <p:cNvPr id="4" name="Textfeld 3"/>
          <p:cNvSpPr txBox="1"/>
          <p:nvPr/>
        </p:nvSpPr>
        <p:spPr>
          <a:xfrm>
            <a:off x="2843808" y="155679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AG Augsburg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312" y="980728"/>
            <a:ext cx="3958267" cy="5442616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91264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Und nun? Was tun bei Digital-Delikten?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971600" y="1793035"/>
            <a:ext cx="7200800" cy="3600986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Anzeige bei der </a:t>
            </a:r>
            <a:r>
              <a:rPr lang="de-DE" dirty="0" err="1" smtClean="0"/>
              <a:t>StA</a:t>
            </a:r>
            <a:r>
              <a:rPr lang="de-DE" dirty="0" smtClean="0"/>
              <a:t>. – Wird eingestellt.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Anfrage (über Anwalt) bei Facebook unter Verweis auf den zivilrechtlichen Auskunftsanspruch – Facebook gibt </a:t>
            </a:r>
            <a:r>
              <a:rPr lang="de-DE" dirty="0" smtClean="0"/>
              <a:t>IP-Adresse (</a:t>
            </a:r>
            <a:r>
              <a:rPr lang="de-DE" dirty="0" err="1" smtClean="0"/>
              <a:t>perzonenbeziehbares</a:t>
            </a:r>
            <a:r>
              <a:rPr lang="de-DE" dirty="0" smtClean="0"/>
              <a:t> Datum?!)  </a:t>
            </a:r>
            <a:r>
              <a:rPr lang="de-DE" dirty="0" smtClean="0"/>
              <a:t>heraus, mit der auf das </a:t>
            </a:r>
            <a:r>
              <a:rPr lang="de-DE" dirty="0" err="1" smtClean="0"/>
              <a:t>Fakeprofil</a:t>
            </a:r>
            <a:r>
              <a:rPr lang="de-DE" dirty="0" smtClean="0"/>
              <a:t> zugegriffen wurde. </a:t>
            </a:r>
            <a:endParaRPr lang="de-DE" dirty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de-DE" dirty="0" smtClean="0"/>
              <a:t>Antrag auf Auskunft bei Auskunft bei </a:t>
            </a:r>
            <a:r>
              <a:rPr lang="de-DE" dirty="0" smtClean="0"/>
              <a:t>Provider bez. IP-Adresse </a:t>
            </a:r>
            <a:r>
              <a:rPr lang="de-DE" dirty="0" smtClean="0"/>
              <a:t>wegen Verletzung des </a:t>
            </a:r>
            <a:r>
              <a:rPr lang="de-DE" dirty="0" err="1" smtClean="0"/>
              <a:t>UrhPerskR</a:t>
            </a:r>
            <a:r>
              <a:rPr lang="de-DE" dirty="0" smtClean="0"/>
              <a:t> wird vom Gericht abgeschmettert, da nicht nachgewiesen werden kann, dass unter der (einzigen) IP-Adresse, mit der regelmäßig auf das Profil zugegriffen wurde, auch das Foto hochgeladen wurde.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b="1" dirty="0" smtClean="0"/>
              <a:t>Provider hatte (vorgeblich) ohnehin keine Daten.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0039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15</a:t>
            </a:fld>
            <a:endParaRPr lang="de-DE" b="0" dirty="0"/>
          </a:p>
        </p:txBody>
      </p:sp>
      <p:sp>
        <p:nvSpPr>
          <p:cNvPr id="8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91264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Und nun</a:t>
            </a:r>
            <a:r>
              <a:rPr lang="de-DE" sz="2400" dirty="0" smtClean="0"/>
              <a:t>? Was will sie uns sagen?</a:t>
            </a:r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260421" y="1268760"/>
            <a:ext cx="8640960" cy="486287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dirty="0" smtClean="0"/>
              <a:t>Es gibt derzeit kaum Möglichkeiten gegen derartige Identitätsdiebstähle, Cybermobbing  u.ä. „Digital-Delikte“ erfolgreich vorzugehen, </a:t>
            </a:r>
            <a:r>
              <a:rPr lang="de-DE" dirty="0" smtClean="0"/>
              <a:t>denn: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e-DE" dirty="0" smtClean="0"/>
              <a:t>Polizei und </a:t>
            </a:r>
            <a:r>
              <a:rPr lang="de-DE" dirty="0" err="1" smtClean="0"/>
              <a:t>StA</a:t>
            </a:r>
            <a:r>
              <a:rPr lang="de-DE" dirty="0" smtClean="0"/>
              <a:t> sind immer noch unzureichend auf diese Fälle vorbereitet, Dimension den Bearbeitern oft unklar, kein Wille und keine Zeit, Fälle zu bearbeiten. </a:t>
            </a:r>
            <a:r>
              <a:rPr lang="de-DE" dirty="0" smtClean="0"/>
              <a:t>Dazu oft unklar ob überhaupt und wenn unter welche </a:t>
            </a:r>
            <a:r>
              <a:rPr lang="de-DE" dirty="0" err="1" smtClean="0"/>
              <a:t>Tatsbestände</a:t>
            </a:r>
            <a:r>
              <a:rPr lang="de-DE" dirty="0" smtClean="0"/>
              <a:t> das Delikt fallen könnte. </a:t>
            </a:r>
            <a:r>
              <a:rPr lang="de-DE" dirty="0" smtClean="0"/>
              <a:t>#Einstellung #</a:t>
            </a:r>
            <a:r>
              <a:rPr lang="de-DE" dirty="0" err="1" smtClean="0"/>
              <a:t>Galore</a:t>
            </a:r>
            <a:r>
              <a:rPr lang="de-DE" dirty="0" smtClean="0"/>
              <a:t>!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e-DE" dirty="0" smtClean="0"/>
              <a:t>Zivilgerichte in der Rechtsprechung zum Auskunftsanspruch (noch) uneins, erreichen von Auskünften höchst sicher.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de-DE" dirty="0" smtClean="0"/>
              <a:t>Selbst wenn durch Zivilrecht grds. Auskunftsanspruch zugesprochen wird: Erhält Anspruchsberechtigter eine IP-Adresse, so steht ihm kein zivilrechtlicher Rechtsbehelf zur Seite, um Auskunft über den Anschlussinhaber zu erlangen – außer bei </a:t>
            </a:r>
            <a:r>
              <a:rPr lang="de-DE" dirty="0" err="1" smtClean="0"/>
              <a:t>UrhRVerletzungen</a:t>
            </a:r>
            <a:r>
              <a:rPr lang="de-DE" dirty="0" smtClean="0"/>
              <a:t> u Nachweis.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Selbst wenn </a:t>
            </a:r>
            <a:r>
              <a:rPr lang="de-DE" dirty="0" err="1" smtClean="0"/>
              <a:t>StA</a:t>
            </a:r>
            <a:r>
              <a:rPr lang="de-DE" dirty="0" smtClean="0"/>
              <a:t> ermitteln oder ein Zivilgericht den Auskunftsanspruch ggü Provider zusprechen </a:t>
            </a:r>
            <a:r>
              <a:rPr lang="de-DE" i="1" dirty="0" smtClean="0"/>
              <a:t>würde</a:t>
            </a:r>
            <a:r>
              <a:rPr lang="de-DE" dirty="0" smtClean="0"/>
              <a:t>: </a:t>
            </a:r>
            <a:r>
              <a:rPr lang="de-DE" b="1" dirty="0" smtClean="0"/>
              <a:t>Die Provider haben keine Daten, weil sie derzeit keine Daten mehr speichern (müssen). </a:t>
            </a:r>
          </a:p>
        </p:txBody>
      </p:sp>
    </p:spTree>
    <p:extLst>
      <p:ext uri="{BB962C8B-B14F-4D97-AF65-F5344CB8AC3E}">
        <p14:creationId xmlns:p14="http://schemas.microsoft.com/office/powerpoint/2010/main" val="34397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6323111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F</a:t>
            </a:r>
            <a:r>
              <a:rPr lang="de-DE" sz="2400" b="1" dirty="0" smtClean="0"/>
              <a:t>azit: Digital-Delikte &amp; Vorratsdatenspeicherung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954008"/>
            <a:ext cx="8928992" cy="535531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Es </a:t>
            </a:r>
            <a:r>
              <a:rPr lang="de-DE" b="1" dirty="0"/>
              <a:t>gibt bei reinen </a:t>
            </a:r>
            <a:r>
              <a:rPr lang="de-DE" b="1" dirty="0" smtClean="0"/>
              <a:t>Digital-Delikten für Otto-Normal-User bei Persönlichkeitsrechtsverletzungen kaum </a:t>
            </a:r>
            <a:r>
              <a:rPr lang="de-DE" b="1" dirty="0"/>
              <a:t>eine (keine!) Möglichkeit der </a:t>
            </a:r>
            <a:r>
              <a:rPr lang="de-DE" b="1" i="1" dirty="0" smtClean="0"/>
              <a:t>Rechtsverfolgung.</a:t>
            </a:r>
          </a:p>
          <a:p>
            <a:pPr marL="342900" indent="-342900">
              <a:buFont typeface="+mj-lt"/>
              <a:buAutoNum type="arabicPeriod"/>
            </a:pPr>
            <a:endParaRPr lang="de-D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Diese Delikte nehmen aber massiv zu.  </a:t>
            </a:r>
          </a:p>
          <a:p>
            <a:pPr marL="342900" indent="-342900">
              <a:buFont typeface="+mj-lt"/>
              <a:buAutoNum type="arabicPeriod"/>
            </a:pP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Dies müssen Forschung, Lehre und Gesetzgeber </a:t>
            </a:r>
            <a:r>
              <a:rPr lang="de-DE" b="1" dirty="0" smtClean="0"/>
              <a:t>(und Gesellschaft!) </a:t>
            </a:r>
            <a:r>
              <a:rPr lang="de-DE" b="1" dirty="0" smtClean="0"/>
              <a:t>dringend </a:t>
            </a:r>
            <a:r>
              <a:rPr lang="de-DE" b="1" dirty="0" smtClean="0"/>
              <a:t>zur Kenntnis nehmen.</a:t>
            </a:r>
          </a:p>
          <a:p>
            <a:pPr marL="342900" indent="-342900">
              <a:buFont typeface="+mj-lt"/>
              <a:buAutoNum type="arabicPeriod"/>
            </a:pPr>
            <a:endParaRPr lang="de-DE" b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Die </a:t>
            </a:r>
            <a:r>
              <a:rPr lang="de-DE" b="1" dirty="0"/>
              <a:t>Vorratsdatenspeicherung dient nicht </a:t>
            </a:r>
            <a:r>
              <a:rPr lang="de-DE" b="1" dirty="0" smtClean="0"/>
              <a:t>(nur) </a:t>
            </a:r>
            <a:r>
              <a:rPr lang="de-DE" b="1" dirty="0"/>
              <a:t>dem „</a:t>
            </a:r>
            <a:r>
              <a:rPr lang="de-DE" b="1" dirty="0" smtClean="0"/>
              <a:t>bösen Staat“ oder der „bösen Verwertungsindustrie“, </a:t>
            </a:r>
            <a:r>
              <a:rPr lang="de-DE" b="1" dirty="0"/>
              <a:t>sondern auch dem einzelnen </a:t>
            </a:r>
            <a:r>
              <a:rPr lang="de-DE" b="1" dirty="0" smtClean="0"/>
              <a:t>Rechtsverletzten – soll dieser </a:t>
            </a:r>
            <a:r>
              <a:rPr lang="de-DE" b="1" dirty="0"/>
              <a:t>r</a:t>
            </a:r>
            <a:r>
              <a:rPr lang="de-DE" b="1" dirty="0" smtClean="0"/>
              <a:t>echtsschutzlos dastehen?</a:t>
            </a:r>
          </a:p>
          <a:p>
            <a:pPr marL="342900" indent="-342900">
              <a:buFont typeface="+mj-lt"/>
              <a:buAutoNum type="arabicPeriod"/>
            </a:pPr>
            <a:endParaRPr lang="de-DE" b="1" dirty="0" smtClean="0"/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Vorratsdatenspeicherung meint nicht, dass der Staat riesige Datentanks anlegt.</a:t>
            </a:r>
          </a:p>
          <a:p>
            <a:pPr marL="342900" indent="-342900">
              <a:buFont typeface="+mj-lt"/>
              <a:buAutoNum type="arabicPeriod"/>
            </a:pPr>
            <a:endParaRPr lang="de-DE" b="1" dirty="0"/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Es ist zwischen „Screening“ und der mittelbaren Nutzung von IP-Adressen (nach Vorgabe des BVerfG) zu trennen.</a:t>
            </a:r>
          </a:p>
          <a:p>
            <a:pPr marL="342900" indent="-342900">
              <a:buFont typeface="+mj-lt"/>
              <a:buAutoNum type="arabicPeriod"/>
            </a:pPr>
            <a:endParaRPr lang="de-DE" b="1" dirty="0"/>
          </a:p>
          <a:p>
            <a:pPr marL="342900" indent="-342900">
              <a:buFont typeface="+mj-lt"/>
              <a:buAutoNum type="arabicPeriod"/>
            </a:pPr>
            <a:r>
              <a:rPr lang="de-DE" b="1" dirty="0" smtClean="0"/>
              <a:t>Für die Möglichkeit der digitalen Rechtsverfolgung muss es </a:t>
            </a:r>
            <a:r>
              <a:rPr lang="de-DE" b="1" u="sng" dirty="0" smtClean="0"/>
              <a:t>klare Anspruchsnormen </a:t>
            </a:r>
            <a:r>
              <a:rPr lang="de-DE" b="1" dirty="0"/>
              <a:t>u</a:t>
            </a:r>
            <a:r>
              <a:rPr lang="de-DE" b="1" dirty="0" smtClean="0"/>
              <a:t>nd vor allem eine </a:t>
            </a:r>
            <a:r>
              <a:rPr lang="de-DE" b="1" u="sng" dirty="0" smtClean="0"/>
              <a:t>verfassungsgemäße (auch „kleine“) Vorratsdatenspeicherung</a:t>
            </a:r>
            <a:r>
              <a:rPr lang="de-DE" b="1" dirty="0" smtClean="0"/>
              <a:t> geben. </a:t>
            </a:r>
          </a:p>
        </p:txBody>
      </p:sp>
    </p:spTree>
    <p:extLst>
      <p:ext uri="{BB962C8B-B14F-4D97-AF65-F5344CB8AC3E}">
        <p14:creationId xmlns:p14="http://schemas.microsoft.com/office/powerpoint/2010/main" val="30586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91264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Und nun</a:t>
            </a:r>
            <a:r>
              <a:rPr lang="de-DE" sz="2400" dirty="0" smtClean="0"/>
              <a:t>? </a:t>
            </a:r>
            <a:r>
              <a:rPr lang="de-DE" sz="2400" b="1" dirty="0" smtClean="0"/>
              <a:t>Fazit VDS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3754775"/>
            <a:ext cx="8568952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b="1" i="1" dirty="0" smtClean="0">
                <a:solidFill>
                  <a:srgbClr val="003300"/>
                </a:solidFill>
              </a:rPr>
              <a:t>Wenn </a:t>
            </a:r>
            <a:endParaRPr lang="de-DE" sz="2000" b="1" i="1" dirty="0">
              <a:solidFill>
                <a:srgbClr val="0033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3300"/>
                </a:solidFill>
              </a:rPr>
              <a:t>alle etwas nüchterner auf die VDS schauen 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3300"/>
                </a:solidFill>
              </a:rPr>
              <a:t>die klaren Vorgaben des BVerfG umgesetzt </a:t>
            </a:r>
            <a:r>
              <a:rPr lang="de-DE" sz="2000" b="1" dirty="0" smtClean="0">
                <a:solidFill>
                  <a:srgbClr val="003300"/>
                </a:solidFill>
              </a:rPr>
              <a:t>würden </a:t>
            </a:r>
            <a:r>
              <a:rPr lang="de-DE" sz="2000" b="1" dirty="0">
                <a:solidFill>
                  <a:srgbClr val="003300"/>
                </a:solidFill>
              </a:rPr>
              <a:t>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rgbClr val="003300"/>
                </a:solidFill>
              </a:rPr>
              <a:t>wenn Forschung, Lehre und Gesetzgebung sich intensiver, aber vor allem mal ruhiger (aka: weniger populistisch) mit den neuen Problemen der digitalen Welt auseinandersetzen würden</a:t>
            </a:r>
            <a:r>
              <a:rPr lang="de-DE" sz="2000" b="1" dirty="0" smtClean="0">
                <a:solidFill>
                  <a:srgbClr val="003300"/>
                </a:solidFill>
              </a:rPr>
              <a:t>,</a:t>
            </a:r>
            <a:endParaRPr lang="de-DE" sz="2000" b="1" dirty="0">
              <a:solidFill>
                <a:srgbClr val="003300"/>
              </a:solidFill>
            </a:endParaRPr>
          </a:p>
          <a:p>
            <a:r>
              <a:rPr lang="de-DE" sz="2000" b="1" dirty="0">
                <a:solidFill>
                  <a:srgbClr val="003300"/>
                </a:solidFill>
              </a:rPr>
              <a:t>könnten wir uns alle hinsichtlich der #VDS viel Aufregung sparen und die Energie in die sachliche Diskussionen stecken</a:t>
            </a:r>
            <a:r>
              <a:rPr lang="de-DE" sz="2000" b="1" dirty="0" smtClean="0">
                <a:solidFill>
                  <a:srgbClr val="003300"/>
                </a:solidFill>
              </a:rPr>
              <a:t>.</a:t>
            </a:r>
            <a:endParaRPr lang="de-DE" sz="2000" b="1" dirty="0">
              <a:solidFill>
                <a:srgbClr val="0033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51520" y="874455"/>
            <a:ext cx="8640960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000" b="1" dirty="0">
                <a:solidFill>
                  <a:srgbClr val="003300"/>
                </a:solidFill>
              </a:rPr>
              <a:t>Die VDS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3300"/>
                </a:solidFill>
              </a:rPr>
              <a:t>ist eine </a:t>
            </a:r>
            <a:r>
              <a:rPr lang="de-DE" sz="2000" b="1" dirty="0">
                <a:solidFill>
                  <a:srgbClr val="003300"/>
                </a:solidFill>
              </a:rPr>
              <a:t>innerstaatliche Maßnahme </a:t>
            </a:r>
            <a:r>
              <a:rPr lang="de-DE" sz="2000" dirty="0">
                <a:solidFill>
                  <a:srgbClr val="003300"/>
                </a:solidFill>
              </a:rPr>
              <a:t>in Form von Eingriffen in Grundrechte </a:t>
            </a:r>
            <a:r>
              <a:rPr lang="de-DE" sz="2000" b="1" dirty="0">
                <a:solidFill>
                  <a:srgbClr val="003300"/>
                </a:solidFill>
              </a:rPr>
              <a:t>auf Grund eines Gesetzes</a:t>
            </a:r>
            <a:r>
              <a:rPr lang="de-DE" sz="2000" dirty="0">
                <a:solidFill>
                  <a:srgbClr val="003300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3300"/>
                </a:solidFill>
              </a:rPr>
              <a:t>ist </a:t>
            </a:r>
            <a:r>
              <a:rPr lang="de-DE" sz="2000" dirty="0">
                <a:solidFill>
                  <a:srgbClr val="003300"/>
                </a:solidFill>
              </a:rPr>
              <a:t>im Rahmen der </a:t>
            </a:r>
            <a:r>
              <a:rPr lang="de-DE" sz="2000" dirty="0" smtClean="0">
                <a:solidFill>
                  <a:srgbClr val="003300"/>
                </a:solidFill>
              </a:rPr>
              <a:t>Rechtsverfolgung </a:t>
            </a:r>
            <a:r>
              <a:rPr lang="de-DE" sz="2000" b="1" dirty="0" smtClean="0">
                <a:solidFill>
                  <a:srgbClr val="003300"/>
                </a:solidFill>
              </a:rPr>
              <a:t>nicht ohne jede Berechtigung</a:t>
            </a:r>
            <a:r>
              <a:rPr lang="de-DE" sz="2000" dirty="0">
                <a:solidFill>
                  <a:srgbClr val="003300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rgbClr val="003300"/>
                </a:solidFill>
              </a:rPr>
              <a:t>kann verfassungsgemäß gestaltet werden </a:t>
            </a:r>
            <a:r>
              <a:rPr lang="de-DE" sz="2000" dirty="0">
                <a:solidFill>
                  <a:srgbClr val="003300"/>
                </a:solidFill>
              </a:rPr>
              <a:t>(s. s. BVerfGE v. 02. März 2010 (1 </a:t>
            </a:r>
            <a:r>
              <a:rPr lang="de-DE" sz="2000" dirty="0" err="1">
                <a:solidFill>
                  <a:srgbClr val="003300"/>
                </a:solidFill>
              </a:rPr>
              <a:t>BvR</a:t>
            </a:r>
            <a:r>
              <a:rPr lang="de-DE" sz="2000" dirty="0">
                <a:solidFill>
                  <a:srgbClr val="003300"/>
                </a:solidFill>
              </a:rPr>
              <a:t> 256/08).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3300"/>
                </a:solidFill>
              </a:rPr>
              <a:t>ist </a:t>
            </a:r>
            <a:r>
              <a:rPr lang="de-DE" sz="2000" b="1" dirty="0">
                <a:solidFill>
                  <a:srgbClr val="003300"/>
                </a:solidFill>
              </a:rPr>
              <a:t>in funktionierende Kontrollmöglichkeiten </a:t>
            </a:r>
            <a:r>
              <a:rPr lang="de-DE" sz="2000" dirty="0">
                <a:solidFill>
                  <a:srgbClr val="003300"/>
                </a:solidFill>
              </a:rPr>
              <a:t>eingebettet, sie steht nicht im rechtsfreien Raum (s. BVerfGE v. 02. März 2010 (1 </a:t>
            </a:r>
            <a:r>
              <a:rPr lang="de-DE" sz="2000" dirty="0" err="1">
                <a:solidFill>
                  <a:srgbClr val="003300"/>
                </a:solidFill>
              </a:rPr>
              <a:t>BvR</a:t>
            </a:r>
            <a:r>
              <a:rPr lang="de-DE" sz="2000" dirty="0">
                <a:solidFill>
                  <a:srgbClr val="003300"/>
                </a:solidFill>
              </a:rPr>
              <a:t> 256/08).</a:t>
            </a:r>
          </a:p>
        </p:txBody>
      </p:sp>
    </p:spTree>
    <p:extLst>
      <p:ext uri="{BB962C8B-B14F-4D97-AF65-F5344CB8AC3E}">
        <p14:creationId xmlns:p14="http://schemas.microsoft.com/office/powerpoint/2010/main" val="396989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18</a:t>
            </a:fld>
            <a:endParaRPr lang="de-DE" b="0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3059832" y="2192251"/>
            <a:ext cx="3672408" cy="2172853"/>
            <a:chOff x="3398334" y="2421717"/>
            <a:chExt cx="2376264" cy="181281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4" name="Wolke 33"/>
            <p:cNvSpPr/>
            <p:nvPr/>
          </p:nvSpPr>
          <p:spPr>
            <a:xfrm>
              <a:off x="3398334" y="2421717"/>
              <a:ext cx="2376264" cy="1812813"/>
            </a:xfrm>
            <a:prstGeom prst="cloud">
              <a:avLst/>
            </a:prstGeom>
            <a:grp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754097" y="2852774"/>
              <a:ext cx="1689670" cy="69330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#Facebook, #Google &amp; Co</a:t>
              </a:r>
              <a:endParaRPr lang="de-DE" sz="24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133013" y="627146"/>
            <a:ext cx="2556284" cy="1944216"/>
            <a:chOff x="1223628" y="1700808"/>
            <a:chExt cx="2556284" cy="1944216"/>
          </a:xfrm>
        </p:grpSpPr>
        <p:sp>
          <p:nvSpPr>
            <p:cNvPr id="8" name="Wolkenförmige Legende 7"/>
            <p:cNvSpPr/>
            <p:nvPr/>
          </p:nvSpPr>
          <p:spPr>
            <a:xfrm>
              <a:off x="1223628" y="1700808"/>
              <a:ext cx="2556284" cy="1944216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691680" y="1988840"/>
              <a:ext cx="188097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Wie soll ich denn ohne Suchmaschine oder soziales Netzwerk…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065561" y="548680"/>
            <a:ext cx="2232248" cy="1800200"/>
            <a:chOff x="6156176" y="2096852"/>
            <a:chExt cx="2232248" cy="1800200"/>
          </a:xfrm>
        </p:grpSpPr>
        <p:sp>
          <p:nvSpPr>
            <p:cNvPr id="11" name="Wolkenförmige Legende 10"/>
            <p:cNvSpPr/>
            <p:nvPr/>
          </p:nvSpPr>
          <p:spPr>
            <a:xfrm>
              <a:off x="6156176" y="2096852"/>
              <a:ext cx="2232248" cy="1800200"/>
            </a:xfrm>
            <a:prstGeom prst="cloudCallout">
              <a:avLst>
                <a:gd name="adj1" fmla="val 70665"/>
                <a:gd name="adj2" fmla="val 6007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485900" y="2433662"/>
              <a:ext cx="1747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50000"/>
                    </a:schemeClr>
                  </a:solidFill>
                </a:rPr>
                <a:t>…aber ich mach das ja freiwillig</a:t>
              </a:r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…. 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33013" y="4293096"/>
            <a:ext cx="2232248" cy="1800200"/>
            <a:chOff x="2267744" y="4005064"/>
            <a:chExt cx="2232248" cy="1800200"/>
          </a:xfrm>
        </p:grpSpPr>
        <p:sp>
          <p:nvSpPr>
            <p:cNvPr id="14" name="Wolkenförmige Legende 13"/>
            <p:cNvSpPr/>
            <p:nvPr/>
          </p:nvSpPr>
          <p:spPr>
            <a:xfrm>
              <a:off x="2267744" y="4005064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600548" y="4293096"/>
              <a:ext cx="17470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bg1">
                      <a:lumMod val="50000"/>
                    </a:schemeClr>
                  </a:solidFill>
                </a:rPr>
                <a:t>…die </a:t>
              </a:r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haben zwar </a:t>
              </a:r>
              <a:r>
                <a:rPr lang="de-DE" dirty="0">
                  <a:solidFill>
                    <a:schemeClr val="bg1">
                      <a:lumMod val="50000"/>
                    </a:schemeClr>
                  </a:solidFill>
                </a:rPr>
                <a:t>massive Daten von mir ….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395285" y="4012687"/>
            <a:ext cx="2232248" cy="1800200"/>
            <a:chOff x="6084168" y="4581128"/>
            <a:chExt cx="2232248" cy="1800200"/>
          </a:xfrm>
        </p:grpSpPr>
        <p:sp>
          <p:nvSpPr>
            <p:cNvPr id="17" name="Wolkenförmige Legende 16"/>
            <p:cNvSpPr/>
            <p:nvPr/>
          </p:nvSpPr>
          <p:spPr>
            <a:xfrm>
              <a:off x="6084168" y="4581128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326770" y="5000811"/>
              <a:ext cx="17470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….u</a:t>
              </a:r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nd </a:t>
              </a:r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ich hab auch was davon!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68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6179095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Facebook &amp; User-Daten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31819" y="119022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LG Berlin 16 O 551/10</a:t>
            </a:r>
          </a:p>
          <a:p>
            <a:r>
              <a:rPr lang="de-DE" dirty="0" smtClean="0"/>
              <a:t>KG Berlin 5 U 42/12</a:t>
            </a:r>
            <a:endParaRPr lang="de-DE" dirty="0"/>
          </a:p>
        </p:txBody>
      </p:sp>
      <p:sp>
        <p:nvSpPr>
          <p:cNvPr id="5" name="Pfeil nach unten 4"/>
          <p:cNvSpPr/>
          <p:nvPr/>
        </p:nvSpPr>
        <p:spPr>
          <a:xfrm rot="16200000">
            <a:off x="3688203" y="1261362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336275" y="102895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Zwei Entscheidungen nach denen die Nutzungs- und Datenschutzbedingungen klar gegen deutsches Recht verstoßen. 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 rot="16200000">
            <a:off x="3707903" y="2839773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31819" y="62068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/>
              <a:t>Friendfinder</a:t>
            </a:r>
            <a:endParaRPr lang="de-DE" sz="2000" b="1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261266" y="201723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err="1" smtClean="0"/>
              <a:t>Sponsored</a:t>
            </a:r>
            <a:r>
              <a:rPr lang="de-DE" sz="2000" b="1" u="sng" dirty="0" smtClean="0"/>
              <a:t> Stories</a:t>
            </a:r>
            <a:endParaRPr lang="de-DE" sz="2000" b="1" u="sng" dirty="0"/>
          </a:p>
        </p:txBody>
      </p:sp>
      <p:pic>
        <p:nvPicPr>
          <p:cNvPr id="2050" name="Picture 2" descr="http://socialmediarecht.files.wordpress.com/2011/10/jo-und-anne-in-gesponserter-werbu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66" y="2562208"/>
            <a:ext cx="2524125" cy="14192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4336275" y="2420888"/>
            <a:ext cx="4536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Werbung mit personenbezogenen Daten ohne Einwilligung der Betroffenen.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5 </a:t>
            </a:r>
            <a:r>
              <a:rPr lang="de-DE" dirty="0" smtClean="0"/>
              <a:t>Betroffene </a:t>
            </a:r>
            <a:r>
              <a:rPr lang="de-DE" dirty="0" smtClean="0"/>
              <a:t>gingen in den USA (!) dagegen vor, zur Vermeidung eines Gerichtsverfahrens schloss FB einen Vergleich über 20 Millionen Dollar.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Sponsored</a:t>
            </a:r>
            <a:r>
              <a:rPr lang="de-DE" dirty="0" smtClean="0"/>
              <a:t> Stories werden zum 09. April abgeschafft.</a:t>
            </a:r>
            <a:endParaRPr lang="de-DE" dirty="0"/>
          </a:p>
        </p:txBody>
      </p:sp>
      <p:sp>
        <p:nvSpPr>
          <p:cNvPr id="14" name="Pfeil nach unten 13"/>
          <p:cNvSpPr/>
          <p:nvPr/>
        </p:nvSpPr>
        <p:spPr>
          <a:xfrm rot="16200000">
            <a:off x="3779912" y="5373216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251520" y="458112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/>
              <a:t>Apps</a:t>
            </a:r>
            <a:endParaRPr lang="de-DE" sz="2000" b="1" u="sng" dirty="0"/>
          </a:p>
        </p:txBody>
      </p:sp>
      <p:sp>
        <p:nvSpPr>
          <p:cNvPr id="11" name="Rechteck 10"/>
          <p:cNvSpPr/>
          <p:nvPr/>
        </p:nvSpPr>
        <p:spPr>
          <a:xfrm>
            <a:off x="251519" y="4964975"/>
            <a:ext cx="3384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FB übergibt bei Anmeldung bei einer App </a:t>
            </a:r>
            <a:r>
              <a:rPr lang="de-DE" i="1" dirty="0"/>
              <a:t>automatisch </a:t>
            </a:r>
            <a:r>
              <a:rPr lang="de-DE" b="1" dirty="0"/>
              <a:t>Nutzer-ID, die öffentlichen Daten und die </a:t>
            </a:r>
            <a:r>
              <a:rPr lang="de-DE" b="1" u="sng" dirty="0"/>
              <a:t>Freundesliste</a:t>
            </a:r>
            <a:r>
              <a:rPr lang="de-DE" dirty="0"/>
              <a:t>.</a:t>
            </a:r>
            <a:endParaRPr lang="de-DE" i="1" dirty="0"/>
          </a:p>
        </p:txBody>
      </p:sp>
      <p:sp>
        <p:nvSpPr>
          <p:cNvPr id="17" name="Rechteck 16"/>
          <p:cNvSpPr/>
          <p:nvPr/>
        </p:nvSpPr>
        <p:spPr>
          <a:xfrm>
            <a:off x="4355976" y="496050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Über diese Freundesliste kann die App wiederum auf die Facebook-Freunde des Freundes und </a:t>
            </a:r>
            <a:r>
              <a:rPr lang="de-DE" dirty="0" smtClean="0"/>
              <a:t>dessen </a:t>
            </a:r>
            <a:r>
              <a:rPr lang="de-DE" dirty="0"/>
              <a:t>öffentliche Daten </a:t>
            </a:r>
            <a:r>
              <a:rPr lang="de-DE" dirty="0" smtClean="0"/>
              <a:t>zugreifen</a:t>
            </a:r>
            <a:r>
              <a:rPr lang="de-DE" dirty="0"/>
              <a:t> </a:t>
            </a:r>
            <a:r>
              <a:rPr lang="de-DE" dirty="0" smtClean="0"/>
              <a:t>– ohne Kenntnis des Freundes.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1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3" y="188565"/>
            <a:ext cx="5243512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Es waren einmal drei </a:t>
            </a:r>
            <a:r>
              <a:rPr lang="de-DE" sz="2400" b="1" dirty="0" smtClean="0"/>
              <a:t>Datenwölkchen</a:t>
            </a:r>
            <a:r>
              <a:rPr lang="de-DE" sz="2400" b="1" dirty="0" smtClean="0"/>
              <a:t>….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2</a:t>
            </a:fld>
            <a:endParaRPr lang="de-DE" b="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51520" y="1052736"/>
            <a:ext cx="3672408" cy="2172853"/>
            <a:chOff x="3288163" y="2361641"/>
            <a:chExt cx="2376264" cy="18128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Wolke 27"/>
            <p:cNvSpPr/>
            <p:nvPr/>
          </p:nvSpPr>
          <p:spPr>
            <a:xfrm>
              <a:off x="3288163" y="2361641"/>
              <a:ext cx="2376264" cy="1812813"/>
            </a:xfrm>
            <a:prstGeom prst="clou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648603" y="2902328"/>
              <a:ext cx="1689670" cy="5392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Vorratsdatenspeicherung</a:t>
              </a:r>
            </a:p>
            <a:p>
              <a:pPr algn="ctr"/>
              <a:r>
                <a:rPr lang="de-DE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#VDS</a:t>
              </a:r>
              <a:endParaRPr lang="de-DE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2627784" y="3336829"/>
            <a:ext cx="3672408" cy="2172853"/>
            <a:chOff x="4703838" y="4877851"/>
            <a:chExt cx="2376264" cy="181281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Wolke 30"/>
            <p:cNvSpPr/>
            <p:nvPr/>
          </p:nvSpPr>
          <p:spPr>
            <a:xfrm>
              <a:off x="4703838" y="4877851"/>
              <a:ext cx="2376264" cy="1812813"/>
            </a:xfrm>
            <a:prstGeom prst="cloud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053289" y="5478615"/>
              <a:ext cx="1689670" cy="3081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#PRISM, #TEMPORA &amp; Co </a:t>
              </a:r>
              <a:endParaRPr lang="de-DE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5174312" y="980728"/>
            <a:ext cx="3672408" cy="2172853"/>
            <a:chOff x="3398334" y="2421717"/>
            <a:chExt cx="2376264" cy="1812813"/>
          </a:xfrm>
        </p:grpSpPr>
        <p:sp>
          <p:nvSpPr>
            <p:cNvPr id="34" name="Wolke 33"/>
            <p:cNvSpPr/>
            <p:nvPr/>
          </p:nvSpPr>
          <p:spPr>
            <a:xfrm>
              <a:off x="3398334" y="2421717"/>
              <a:ext cx="2376264" cy="1812813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754097" y="3014728"/>
              <a:ext cx="1689670" cy="308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#Facebook, #Google &amp; Co</a:t>
              </a:r>
              <a:endParaRPr lang="de-DE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18399" y="2420888"/>
            <a:ext cx="2502024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“</a:t>
            </a:r>
            <a:r>
              <a:rPr lang="de-DE" sz="2000" dirty="0"/>
              <a:t>Eine Schweinerei, dass der Staat irgendwas von mir einfach so speichern will! Dann weiß </a:t>
            </a:r>
            <a:r>
              <a:rPr lang="de-DE" sz="2000" dirty="0" smtClean="0"/>
              <a:t>der ja alles</a:t>
            </a:r>
            <a:r>
              <a:rPr lang="de-DE" sz="2000" dirty="0"/>
              <a:t>! Ich hab ein Recht auf Anonymität! Gehen wir auf die Straße!”</a:t>
            </a:r>
            <a:endParaRPr lang="de-DE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228184" y="2194986"/>
            <a:ext cx="2808312" cy="3970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de-DE" u="sng" dirty="0" smtClean="0"/>
              <a:t>Außerhalb </a:t>
            </a:r>
            <a:r>
              <a:rPr lang="de-DE" u="sng" dirty="0"/>
              <a:t>der </a:t>
            </a:r>
            <a:r>
              <a:rPr lang="de-DE" u="sng" dirty="0" err="1"/>
              <a:t>Filterbubble</a:t>
            </a:r>
            <a:r>
              <a:rPr lang="de-DE" dirty="0"/>
              <a:t>: </a:t>
            </a:r>
            <a:endParaRPr lang="de-DE" dirty="0" smtClean="0"/>
          </a:p>
          <a:p>
            <a:pPr algn="ctr" fontAlgn="base"/>
            <a:r>
              <a:rPr lang="de-DE" dirty="0" smtClean="0"/>
              <a:t>“</a:t>
            </a:r>
            <a:r>
              <a:rPr lang="de-DE" dirty="0"/>
              <a:t>Ist doch umsonst, ist doch prima! Macht nix, wenn die wissen, welche Musik ich mag. Ist doch super.”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fontAlgn="base"/>
            <a:r>
              <a:rPr lang="de-DE" u="sng" dirty="0" smtClean="0"/>
              <a:t>Innerhalb der </a:t>
            </a:r>
            <a:r>
              <a:rPr lang="de-DE" u="sng" dirty="0" err="1"/>
              <a:t>Filterbubble</a:t>
            </a:r>
            <a:r>
              <a:rPr lang="de-DE" dirty="0"/>
              <a:t>: </a:t>
            </a:r>
            <a:endParaRPr lang="de-DE" dirty="0" smtClean="0"/>
          </a:p>
          <a:p>
            <a:pPr algn="ctr" fontAlgn="base"/>
            <a:r>
              <a:rPr lang="de-DE" dirty="0" smtClean="0"/>
              <a:t>“</a:t>
            </a:r>
            <a:r>
              <a:rPr lang="de-DE" dirty="0"/>
              <a:t>Ach klar, ich weiß doch, dass es nicht umsonst ist. Ich weiß, dass ich mit meinen Daten zahle. So </a:t>
            </a:r>
            <a:r>
              <a:rPr lang="de-DE" dirty="0" err="1"/>
              <a:t>what</a:t>
            </a:r>
            <a:r>
              <a:rPr lang="de-DE" dirty="0"/>
              <a:t>? Ich bin mir dessen ja bewusst und es tut doch nicht weh”.</a:t>
            </a:r>
            <a:endParaRPr lang="de-DE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018497" y="4494019"/>
            <a:ext cx="2890982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“</a:t>
            </a:r>
            <a:r>
              <a:rPr lang="de-DE" dirty="0"/>
              <a:t>Das ist ebenfalls eine Schweinerei! … Aber ich mein. Gut. Ich hab ja nichts zu verbergen. Und da kann man ohnehin nichts machen. Also, posten wir ein lustiges </a:t>
            </a:r>
            <a:r>
              <a:rPr lang="de-DE" dirty="0" err="1"/>
              <a:t>Meme</a:t>
            </a:r>
            <a:r>
              <a:rPr lang="de-DE" dirty="0"/>
              <a:t>.”</a:t>
            </a:r>
            <a:endParaRPr lang="de-DE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platzhalter 1"/>
          <p:cNvSpPr txBox="1">
            <a:spLocks/>
          </p:cNvSpPr>
          <p:nvPr/>
        </p:nvSpPr>
        <p:spPr>
          <a:xfrm>
            <a:off x="251520" y="188640"/>
            <a:ext cx="5243512" cy="7921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400" b="1" dirty="0" smtClean="0"/>
              <a:t>…zu denen hatte </a:t>
            </a:r>
            <a:r>
              <a:rPr lang="de-DE" sz="2400" b="1" dirty="0"/>
              <a:t>j</a:t>
            </a:r>
            <a:r>
              <a:rPr lang="de-DE" sz="2400" b="1" dirty="0" smtClean="0"/>
              <a:t>eder eine Meinung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95284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331223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Aber Beschlüsse von Zivilgerichten…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20</a:t>
            </a:fld>
            <a:endParaRPr lang="de-DE" dirty="0"/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37" y="1237944"/>
            <a:ext cx="5906325" cy="438211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979712" y="566124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https://www.facebook.com/help/473784375984502</a:t>
            </a:r>
          </a:p>
        </p:txBody>
      </p:sp>
      <p:sp>
        <p:nvSpPr>
          <p:cNvPr id="6" name="Textfeld 5"/>
          <p:cNvSpPr txBox="1"/>
          <p:nvPr/>
        </p:nvSpPr>
        <p:spPr>
          <a:xfrm rot="20554143">
            <a:off x="908687" y="2583403"/>
            <a:ext cx="739295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 das sein?! Darf das sein?!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22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99592" y="1052736"/>
            <a:ext cx="7344816" cy="313932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Google ist Inhaber einer weltweiten Banklizenz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Google verfügt seit 2005 über ein Patent namens „</a:t>
            </a:r>
            <a:r>
              <a:rPr lang="de-DE" b="1" dirty="0" smtClean="0"/>
              <a:t>Dynamic </a:t>
            </a:r>
            <a:r>
              <a:rPr lang="de-DE" b="1" dirty="0" err="1" smtClean="0"/>
              <a:t>Pricing</a:t>
            </a:r>
            <a:r>
              <a:rPr lang="de-DE" dirty="0" smtClean="0"/>
              <a:t>“ 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Mittels „Dynamic </a:t>
            </a:r>
            <a:r>
              <a:rPr lang="de-DE" dirty="0" err="1" smtClean="0"/>
              <a:t>Pricing</a:t>
            </a:r>
            <a:r>
              <a:rPr lang="de-DE" dirty="0" smtClean="0"/>
              <a:t>“ wird in Online-Shops kein einheitlicher Preis angezeigt, sondern jedem User ein individueller, vom Background des Users </a:t>
            </a:r>
            <a:r>
              <a:rPr lang="de-DE" dirty="0" smtClean="0"/>
              <a:t>abhängiger, </a:t>
            </a:r>
            <a:r>
              <a:rPr lang="de-DE" dirty="0" smtClean="0"/>
              <a:t>Preis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Es wird der Preis ermittelt, den der Kunde wohl aufgrund seiner digitalen Datenhistorie (Profilbildung, Suchmaschinenanfragen, Kaufverhalten im Android Store etc. etc.) zu zahlen bereit wäre. </a:t>
            </a:r>
            <a:endParaRPr lang="de-DE" dirty="0"/>
          </a:p>
        </p:txBody>
      </p:sp>
      <p:sp>
        <p:nvSpPr>
          <p:cNvPr id="5" name="Textplatzhalter 1"/>
          <p:cNvSpPr txBox="1">
            <a:spLocks/>
          </p:cNvSpPr>
          <p:nvPr/>
        </p:nvSpPr>
        <p:spPr>
          <a:xfrm>
            <a:off x="395536" y="980803"/>
            <a:ext cx="6179095" cy="79216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de-DE" sz="24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Google </a:t>
            </a:r>
            <a:r>
              <a:rPr lang="de-DE" sz="2400" b="1" dirty="0"/>
              <a:t>&amp; User-Daten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1115616" y="4653136"/>
            <a:ext cx="6552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/>
              <a:t>Scary</a:t>
            </a:r>
            <a:r>
              <a:rPr lang="de-DE" sz="2400" b="1" dirty="0" smtClean="0"/>
              <a:t>?</a:t>
            </a:r>
          </a:p>
          <a:p>
            <a:pPr algn="ctr"/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www.google.com/patents/US20050149458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32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3" y="188565"/>
            <a:ext cx="5243512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Kann es sein…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18917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…dass </a:t>
            </a:r>
            <a:r>
              <a:rPr lang="de-DE" sz="2000" dirty="0" err="1" smtClean="0"/>
              <a:t>oligopolartig</a:t>
            </a:r>
            <a:r>
              <a:rPr lang="de-DE" sz="2000" dirty="0" smtClean="0"/>
              <a:t> agierende Unternehmen wie Facebook &amp; Google: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b</a:t>
            </a:r>
            <a:r>
              <a:rPr lang="de-DE" sz="2000" dirty="0" smtClean="0"/>
              <a:t>efreit von jeder Aufsichtsbehörde (nun ja, die FTC ausgenommen),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und losgelöst vom (zivilrechtlichen) Recht des Einzelnen,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</a:t>
            </a:r>
            <a:r>
              <a:rPr lang="de-DE" sz="2000" dirty="0" smtClean="0"/>
              <a:t>ollkommen intransparent die Daten jeden Nutzers nutzen und verwerten können, wann und sie wollen?   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262828" y="342827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NEIN! </a:t>
            </a:r>
            <a:r>
              <a:rPr lang="de-DE" sz="2000" dirty="0" smtClean="0"/>
              <a:t>Denn: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</a:t>
            </a:r>
            <a:r>
              <a:rPr lang="de-DE" sz="2000" dirty="0" smtClean="0"/>
              <a:t>uch hier werden Grundrechte mit Füßen getreten, insb. das </a:t>
            </a:r>
            <a:r>
              <a:rPr lang="de-DE" sz="2000" b="1" dirty="0" smtClean="0"/>
              <a:t>Recht auf informationelle Selbstbestimmun</a:t>
            </a:r>
            <a:r>
              <a:rPr lang="de-DE" sz="2000" dirty="0" smtClean="0"/>
              <a:t>g,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Ausübung einer </a:t>
            </a:r>
            <a:r>
              <a:rPr lang="de-DE" sz="2000" b="1" dirty="0" smtClean="0"/>
              <a:t>informationellen Selbstverantwortung </a:t>
            </a:r>
            <a:r>
              <a:rPr lang="de-DE" sz="2000" dirty="0" smtClean="0"/>
              <a:t>(Welche Daten gebe ich preis?) </a:t>
            </a:r>
            <a:r>
              <a:rPr lang="de-DE" sz="2000" b="1" dirty="0" smtClean="0"/>
              <a:t>nur </a:t>
            </a:r>
            <a:r>
              <a:rPr lang="de-DE" sz="2000" dirty="0" smtClean="0"/>
              <a:t>möglich bei </a:t>
            </a:r>
            <a:r>
              <a:rPr lang="de-DE" sz="2000" b="1" dirty="0" smtClean="0"/>
              <a:t>Wahlfreiheit</a:t>
            </a:r>
            <a:r>
              <a:rPr lang="de-DE" sz="2000" dirty="0"/>
              <a:t>,</a:t>
            </a:r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e</a:t>
            </a:r>
            <a:r>
              <a:rPr lang="de-DE" sz="2000" dirty="0" smtClean="0"/>
              <a:t>s existiert </a:t>
            </a:r>
            <a:r>
              <a:rPr lang="de-DE" sz="2000" b="1" dirty="0" smtClean="0"/>
              <a:t>faktisch kein Rechtsweg</a:t>
            </a:r>
            <a:r>
              <a:rPr lang="de-DE" sz="2000" dirty="0" smtClean="0"/>
              <a:t>, welcher Nutzer würde denn gegen FB und/oder Google antreten und dann auch in Irland vollstrecken wollen?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3369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179512" y="188565"/>
            <a:ext cx="5243512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Denkansätze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98072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„</a:t>
            </a:r>
            <a:r>
              <a:rPr lang="de-DE" sz="2000" b="1" i="1" dirty="0" smtClean="0"/>
              <a:t>Es muss ja niemand bei Facebook oder Google sein</a:t>
            </a:r>
            <a:r>
              <a:rPr lang="de-DE" sz="2000" dirty="0" smtClean="0"/>
              <a:t>“ 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262828" y="285293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Im Jahr 2014 gilt das Internet als „</a:t>
            </a:r>
            <a:r>
              <a:rPr lang="de-DE" sz="2000" i="1" dirty="0" smtClean="0"/>
              <a:t>Wirtschaftsgut, dessen ständige Verfügbarkeit … auch im privaten Bereich für die eigenwirtschaftliche Lebenshaltung typischerweise von zentraler Bedeutung ist</a:t>
            </a:r>
            <a:r>
              <a:rPr lang="de-DE" sz="2000" dirty="0" smtClean="0"/>
              <a:t>.“ (</a:t>
            </a:r>
            <a:r>
              <a:rPr lang="de-DE" sz="2000" b="1" dirty="0" smtClean="0"/>
              <a:t>BGH III ZR 98/12</a:t>
            </a:r>
            <a:r>
              <a:rPr lang="de-DE" sz="2000" dirty="0" smtClean="0"/>
              <a:t>)</a:t>
            </a:r>
          </a:p>
          <a:p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 smtClean="0"/>
              <a:t>Suchmaschinen</a:t>
            </a:r>
            <a:r>
              <a:rPr lang="de-DE" sz="2000" dirty="0" smtClean="0"/>
              <a:t> und </a:t>
            </a:r>
            <a:r>
              <a:rPr lang="de-DE" sz="2000" b="1" dirty="0" smtClean="0"/>
              <a:t>soziale Netzwerke </a:t>
            </a:r>
            <a:r>
              <a:rPr lang="de-DE" sz="2000" dirty="0" smtClean="0"/>
              <a:t>sind ein ganz bewegender Teil dieser </a:t>
            </a:r>
            <a:r>
              <a:rPr lang="de-DE" sz="2000" b="1" dirty="0" smtClean="0"/>
              <a:t>digitalen Grundversorgung</a:t>
            </a:r>
            <a:r>
              <a:rPr lang="de-DE" sz="2000" dirty="0" smtClean="0"/>
              <a:t>! Hier gibt es zwei uneingeschränkte Marktführer: Google und Facebook.</a:t>
            </a:r>
          </a:p>
        </p:txBody>
      </p:sp>
      <p:sp>
        <p:nvSpPr>
          <p:cNvPr id="6" name="Rechteck 5"/>
          <p:cNvSpPr/>
          <p:nvPr/>
        </p:nvSpPr>
        <p:spPr>
          <a:xfrm>
            <a:off x="1547664" y="1484784"/>
            <a:ext cx="73088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000" b="1" dirty="0" smtClean="0"/>
              <a:t>„</a:t>
            </a:r>
            <a:r>
              <a:rPr lang="de-DE" sz="2000" b="1" i="1" dirty="0" smtClean="0"/>
              <a:t>Das </a:t>
            </a:r>
            <a:r>
              <a:rPr lang="de-DE" sz="2000" b="1" i="1" dirty="0"/>
              <a:t>sind private Konzerne, das ist </a:t>
            </a:r>
            <a:r>
              <a:rPr lang="de-DE" sz="2000" b="1" i="1" dirty="0" smtClean="0"/>
              <a:t>deren </a:t>
            </a:r>
            <a:r>
              <a:rPr lang="de-DE" sz="2000" b="1" i="1" dirty="0"/>
              <a:t>private Angelegenheit</a:t>
            </a:r>
            <a:r>
              <a:rPr lang="de-DE" sz="2000" b="1" dirty="0"/>
              <a:t>“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699792" y="2132856"/>
            <a:ext cx="374441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Wirklich? </a:t>
            </a:r>
            <a:endParaRPr lang="de-DE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1520" y="5301208"/>
            <a:ext cx="84362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weltweit (fast) die gesamte Wasserversorgung in den Händen von zwei amerikanischen Großkonzernen bar jeder behördlichen oder gerichtlichen Kontrolle läge, dann… ?</a:t>
            </a:r>
          </a:p>
        </p:txBody>
      </p:sp>
    </p:spTree>
    <p:extLst>
      <p:ext uri="{BB962C8B-B14F-4D97-AF65-F5344CB8AC3E}">
        <p14:creationId xmlns:p14="http://schemas.microsoft.com/office/powerpoint/2010/main" val="20902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Und nun? 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836712"/>
            <a:ext cx="8640960" cy="42473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Hier muss aufgeklärt und ein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Bewusstsein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dafür geweckt werden, dass nicht weniger als das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Recht auf informationelle Selbstbestimmung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auf der Kippe steht,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wenn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die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Konzerne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den Usern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keine Möglichkeit der informationellen Selbstbestimmung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durch Aufklärung und entsprechende Einstellungen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ermöglichen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. (auch: Bezahl unseren Dienst und alle Daten gehören weiter Dir)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Ideen wie das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„Gesetz der roten Linie“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(Gesetzesentwurf zum Schutz vor besonders schweren Eingriffen in das Persönlichkeitsrecht mit direktem SEA gegenüber Konzernen) aus dem Jahr 2010 müssen weiter verfolgt werden!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Die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Durchsetzungsmöglichkeiten von deutschem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(europäischem)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Recht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gegenüber in diesem Rechtsraum agierenden Unternehmen muss dringend verbessert werden.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Die Datenschutzbehörden müssen dringend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Kompetenzen 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als „wahre“ 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Aufsichtsbehörden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gegenüber den Konzernen erlangen</a:t>
            </a:r>
            <a:r>
              <a:rPr lang="de-DE" dirty="0" smtClean="0"/>
              <a:t>. 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4427984" y="5229200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51520" y="580700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Bei diesen Fragen ist ein „Achselzucken“ unangebracht, </a:t>
            </a:r>
          </a:p>
          <a:p>
            <a:pPr algn="ctr"/>
            <a:r>
              <a:rPr lang="de-DE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</a:t>
            </a:r>
            <a:r>
              <a:rPr lang="de-DE" dirty="0" smtClean="0">
                <a:solidFill>
                  <a:srgbClr val="C00000"/>
                </a:solidFill>
              </a:rPr>
              <a:t> muss gestritten, diskutiert und gehandelt werden! 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25</a:t>
            </a:fld>
            <a:endParaRPr lang="de-DE" b="0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2627784" y="2132856"/>
            <a:ext cx="3672408" cy="2172853"/>
            <a:chOff x="4703838" y="4937927"/>
            <a:chExt cx="2376264" cy="181281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Wolke 30"/>
            <p:cNvSpPr/>
            <p:nvPr/>
          </p:nvSpPr>
          <p:spPr>
            <a:xfrm>
              <a:off x="4703838" y="4937927"/>
              <a:ext cx="2376264" cy="1812813"/>
            </a:xfrm>
            <a:prstGeom prst="cloud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053289" y="5478615"/>
              <a:ext cx="1689670" cy="3081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#PRISM, #TEMPORA &amp; Co </a:t>
              </a:r>
              <a:endParaRPr lang="de-DE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1133013" y="627146"/>
            <a:ext cx="2556284" cy="1944216"/>
            <a:chOff x="1223628" y="1700808"/>
            <a:chExt cx="2556284" cy="1944216"/>
          </a:xfrm>
        </p:grpSpPr>
        <p:sp>
          <p:nvSpPr>
            <p:cNvPr id="8" name="Wolkenförmige Legende 7"/>
            <p:cNvSpPr/>
            <p:nvPr/>
          </p:nvSpPr>
          <p:spPr>
            <a:xfrm>
              <a:off x="1223628" y="1700808"/>
              <a:ext cx="2556284" cy="1944216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574900" y="2236150"/>
              <a:ext cx="1880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Kann man nichts machen… 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065561" y="548680"/>
            <a:ext cx="2232248" cy="1800200"/>
            <a:chOff x="6156176" y="2096852"/>
            <a:chExt cx="2232248" cy="1800200"/>
          </a:xfrm>
        </p:grpSpPr>
        <p:sp>
          <p:nvSpPr>
            <p:cNvPr id="11" name="Wolkenförmige Legende 10"/>
            <p:cNvSpPr/>
            <p:nvPr/>
          </p:nvSpPr>
          <p:spPr>
            <a:xfrm>
              <a:off x="6156176" y="2096852"/>
              <a:ext cx="2232248" cy="1800200"/>
            </a:xfrm>
            <a:prstGeom prst="cloudCallout">
              <a:avLst>
                <a:gd name="adj1" fmla="val 70665"/>
                <a:gd name="adj2" fmla="val 60072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485900" y="2433662"/>
              <a:ext cx="17470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…ob nun Facebook oder die NSA mitliest..…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33013" y="4293096"/>
            <a:ext cx="2232248" cy="1800200"/>
            <a:chOff x="2267744" y="4005064"/>
            <a:chExt cx="2232248" cy="1800200"/>
          </a:xfrm>
        </p:grpSpPr>
        <p:sp>
          <p:nvSpPr>
            <p:cNvPr id="14" name="Wolkenförmige Legende 13"/>
            <p:cNvSpPr/>
            <p:nvPr/>
          </p:nvSpPr>
          <p:spPr>
            <a:xfrm>
              <a:off x="2267744" y="4005064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2538379" y="4510861"/>
              <a:ext cx="17470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…Ich hab nichts zu verbergen….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395285" y="4012687"/>
            <a:ext cx="2232248" cy="1800200"/>
            <a:chOff x="6084168" y="4581128"/>
            <a:chExt cx="2232248" cy="1800200"/>
          </a:xfrm>
        </p:grpSpPr>
        <p:sp>
          <p:nvSpPr>
            <p:cNvPr id="17" name="Wolkenförmige Legende 16"/>
            <p:cNvSpPr/>
            <p:nvPr/>
          </p:nvSpPr>
          <p:spPr>
            <a:xfrm>
              <a:off x="6084168" y="4581128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326770" y="5000811"/>
              <a:ext cx="1747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Dann muss ich mich selber schützen…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62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Grundrechte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99592" y="1628800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/>
              <a:t>„die engere </a:t>
            </a:r>
            <a:r>
              <a:rPr lang="de-DE" b="1" i="1" dirty="0"/>
              <a:t>persönliche Lebenssphäre und die Erhaltung ihrer Grundbedingungen zu gewährleisten</a:t>
            </a:r>
            <a:r>
              <a:rPr lang="de-DE" i="1" dirty="0"/>
              <a:t>, [...]; diese Notwendigkeit besteht namentlich </a:t>
            </a:r>
            <a:r>
              <a:rPr lang="de-DE" b="1" i="1" dirty="0"/>
              <a:t>auch im Blick auf moderne Entwicklungen </a:t>
            </a:r>
            <a:r>
              <a:rPr lang="de-DE" i="1" dirty="0"/>
              <a:t>und die mit ihnen verbundenen neuen Gefährdungen für den Schutz der menschlichen Persönlichkeit</a:t>
            </a:r>
            <a:r>
              <a:rPr lang="de-DE" i="1" dirty="0" smtClean="0"/>
              <a:t>.“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993502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Bundesverfassungsgericht sah schon </a:t>
            </a:r>
            <a:r>
              <a:rPr lang="de-DE" b="1" dirty="0" smtClean="0"/>
              <a:t>1980 (BVerfG, 1 </a:t>
            </a:r>
            <a:r>
              <a:rPr lang="de-DE" b="1" dirty="0" err="1" smtClean="0"/>
              <a:t>BvR</a:t>
            </a:r>
            <a:r>
              <a:rPr lang="de-DE" b="1" dirty="0" smtClean="0"/>
              <a:t> 185/77) als </a:t>
            </a:r>
            <a:r>
              <a:rPr lang="de-DE" b="1" dirty="0"/>
              <a:t>Aufgabe des allgemeinen Persönlichkeitsrechts an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3429000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1983: 		Recht auf informationelle Selbstbestimmung (Volkszählungs-Urteil)</a:t>
            </a:r>
          </a:p>
          <a:p>
            <a:endParaRPr lang="de-DE" dirty="0"/>
          </a:p>
          <a:p>
            <a:r>
              <a:rPr lang="de-DE" dirty="0" smtClean="0"/>
              <a:t>2008:		Grundrecht auf Gewährleistung der Vertraulichkeit und Integrität 			informationstechnischer Systeme („Computer-Grundrecht“)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 rot="16200000">
            <a:off x="1547664" y="5411697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195736" y="508518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Auffanggrundrechte zu: </a:t>
            </a:r>
          </a:p>
          <a:p>
            <a:endParaRPr lang="de-DE" dirty="0" smtClean="0"/>
          </a:p>
          <a:p>
            <a:r>
              <a:rPr lang="de-DE" dirty="0" smtClean="0"/>
              <a:t>Art. 10 Telekommunikationsgeheimnis</a:t>
            </a:r>
          </a:p>
          <a:p>
            <a:r>
              <a:rPr lang="de-DE" dirty="0" smtClean="0"/>
              <a:t>Art. 13 Unverletzlichkeit der Wohnung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11560" y="1649120"/>
            <a:ext cx="7704856" cy="372409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2000" dirty="0" smtClean="0"/>
              <a:t>Kurz</a:t>
            </a:r>
            <a:r>
              <a:rPr lang="de-DE" sz="2000" dirty="0"/>
              <a:t>: </a:t>
            </a:r>
            <a:endParaRPr lang="de-DE" sz="2000" dirty="0" smtClean="0"/>
          </a:p>
          <a:p>
            <a:r>
              <a:rPr lang="de-DE" sz="2000" dirty="0" smtClean="0"/>
              <a:t>Diese Grundrechte (APR, Art. 10, Art. 13) </a:t>
            </a:r>
            <a:r>
              <a:rPr lang="de-DE" sz="2000" dirty="0"/>
              <a:t>sorgen </a:t>
            </a:r>
            <a:r>
              <a:rPr lang="de-DE" sz="2000" dirty="0" smtClean="0"/>
              <a:t>dafür </a:t>
            </a:r>
            <a:endParaRPr lang="de-DE" sz="2000" dirty="0"/>
          </a:p>
          <a:p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dass </a:t>
            </a:r>
            <a:r>
              <a:rPr lang="de-DE" sz="2000" dirty="0"/>
              <a:t>wir im geschützten Kreis privater, vertraulicher Kommunikation sagen können, was wir wollen, ohne dass wir Angst haben müssen, dass die Inhalte unserer Kommunikation in den falschen Händen </a:t>
            </a:r>
            <a:r>
              <a:rPr lang="de-DE" sz="2000" dirty="0" smtClean="0"/>
              <a:t>landen</a:t>
            </a:r>
            <a:r>
              <a:rPr lang="de-DE" sz="2000" dirty="0"/>
              <a:t>,</a:t>
            </a:r>
            <a:endParaRPr lang="de-DE" sz="2000" dirty="0"/>
          </a:p>
          <a:p>
            <a:endParaRPr lang="de-D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dass </a:t>
            </a:r>
            <a:r>
              <a:rPr lang="de-DE" sz="2000" dirty="0"/>
              <a:t>wir frei darüber bestimmen können, wer, wann und wie, welche Daten von uns erhält</a:t>
            </a:r>
            <a:r>
              <a:rPr lang="de-DE" sz="2000" dirty="0" smtClean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98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5963071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Durch Minister entwickelte Grundrechte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 smtClean="0"/>
              <a:t>Durch den Ex-Bundesinnenminister im Wege eines TV-Interviews entwickeltes </a:t>
            </a:r>
            <a:r>
              <a:rPr lang="de-DE" sz="2000" u="sng" dirty="0" smtClean="0"/>
              <a:t>Supergrundrecht</a:t>
            </a:r>
          </a:p>
          <a:p>
            <a:pPr marL="0" indent="0" algn="ctr">
              <a:buNone/>
            </a:pPr>
            <a:r>
              <a:rPr lang="de-DE" sz="2000" b="1" dirty="0" smtClean="0"/>
              <a:t>„Sicherheit“</a:t>
            </a:r>
            <a:endParaRPr lang="de-DE" sz="20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904" y="1240160"/>
            <a:ext cx="2249424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19256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Checks &amp; </a:t>
            </a:r>
            <a:r>
              <a:rPr lang="de-DE" sz="2400" b="1" dirty="0" err="1" smtClean="0"/>
              <a:t>Balances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call</a:t>
            </a:r>
            <a:r>
              <a:rPr lang="de-DE" sz="2400" b="1" dirty="0" smtClean="0"/>
              <a:t> it: Abwägung)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75556" y="980728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ö</a:t>
            </a:r>
            <a:r>
              <a:rPr lang="de-DE" sz="2000" b="1" dirty="0" smtClean="0"/>
              <a:t>ffentliche Sicherheit ./. Recht </a:t>
            </a:r>
            <a:r>
              <a:rPr lang="de-DE" sz="2000" b="1" dirty="0"/>
              <a:t>auf informationelle Selbstbestimmung 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74881" y="1709205"/>
            <a:ext cx="4013343" cy="46166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Verhältnismäßigkeitsgrundsatz</a:t>
            </a:r>
            <a:endParaRPr lang="de-D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58213" y="2285269"/>
            <a:ext cx="2093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Legitimer Zweck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Geeignetheit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Erforderlichkeit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dirty="0" smtClean="0"/>
              <a:t>Angemessenheit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355976" y="3581413"/>
            <a:ext cx="360040" cy="504056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Nach links gekrümmter Pfeil 10"/>
          <p:cNvSpPr/>
          <p:nvPr/>
        </p:nvSpPr>
        <p:spPr>
          <a:xfrm rot="9712698">
            <a:off x="1085848" y="1474272"/>
            <a:ext cx="1379883" cy="3269781"/>
          </a:xfrm>
          <a:prstGeom prst="curvedLeftArrow">
            <a:avLst>
              <a:gd name="adj1" fmla="val 25000"/>
              <a:gd name="adj2" fmla="val 37447"/>
              <a:gd name="adj3" fmla="val 30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Nach links gekrümmter Pfeil 12"/>
          <p:cNvSpPr/>
          <p:nvPr/>
        </p:nvSpPr>
        <p:spPr>
          <a:xfrm rot="1133924">
            <a:off x="6535677" y="1592030"/>
            <a:ext cx="1852750" cy="3096344"/>
          </a:xfrm>
          <a:prstGeom prst="curvedLeftArrow">
            <a:avLst>
              <a:gd name="adj1" fmla="val 16674"/>
              <a:gd name="adj2" fmla="val 43332"/>
              <a:gd name="adj3" fmla="val 25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322420" y="4301493"/>
            <a:ext cx="2905764" cy="107721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Abwägung</a:t>
            </a:r>
            <a:r>
              <a:rPr lang="de-DE" sz="1600" dirty="0" smtClean="0"/>
              <a:t> sämtlicher Vor- und Nachteile unter besonderer Berücksichtigung der </a:t>
            </a:r>
            <a:r>
              <a:rPr lang="de-DE" sz="1600" b="1" dirty="0" smtClean="0"/>
              <a:t>Grundrechtspositionen.</a:t>
            </a:r>
            <a:endParaRPr lang="de-DE" sz="1600" b="1" dirty="0"/>
          </a:p>
        </p:txBody>
      </p:sp>
      <p:sp>
        <p:nvSpPr>
          <p:cNvPr id="15" name="Rechteck 14"/>
          <p:cNvSpPr/>
          <p:nvPr/>
        </p:nvSpPr>
        <p:spPr>
          <a:xfrm>
            <a:off x="304064" y="5589240"/>
            <a:ext cx="8588416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sz="2000" b="1" dirty="0" smtClean="0"/>
              <a:t>Mit </a:t>
            </a:r>
            <a:r>
              <a:rPr lang="de-DE" sz="2000" b="1" dirty="0"/>
              <a:t>dem Verhältnismäßigkeitsgrundsatz existiert ein austariertes System welches keinen leichtfertigen Eingriff in Grundrechte zulässt</a:t>
            </a:r>
            <a:r>
              <a:rPr lang="de-DE" sz="2400" b="1" dirty="0"/>
              <a:t>. 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677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9717" y="908719"/>
            <a:ext cx="864096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de-DE" sz="2400" b="1" dirty="0"/>
              <a:t>Was, wenn die verfassungsmäßige Ordnung nichts mehr wert ist?</a:t>
            </a:r>
          </a:p>
        </p:txBody>
      </p:sp>
      <p:sp>
        <p:nvSpPr>
          <p:cNvPr id="6" name="Rechteck 5"/>
          <p:cNvSpPr/>
          <p:nvPr/>
        </p:nvSpPr>
        <p:spPr>
          <a:xfrm>
            <a:off x="395536" y="138463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Weil Dritte (souveräne Staaten) fortlaufend in die garantierten Grundrechte von Bürgern und Unternehmen eingreifen?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2060848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b="1" dirty="0" smtClean="0"/>
              <a:t>Pflicht zum </a:t>
            </a:r>
            <a:r>
              <a:rPr lang="de-DE" b="1" dirty="0" smtClean="0"/>
              <a:t>Selbstschutz (“Verschlüsselt einfach Eure Emails!“)?</a:t>
            </a:r>
            <a:endParaRPr lang="de-DE" b="1" dirty="0" smtClean="0"/>
          </a:p>
          <a:p>
            <a:pPr marL="357188"/>
            <a:r>
              <a:rPr lang="de-DE" b="1" u="sng" dirty="0" smtClean="0"/>
              <a:t>Nein</a:t>
            </a:r>
            <a:r>
              <a:rPr lang="de-DE" b="1" dirty="0" smtClean="0"/>
              <a:t>, </a:t>
            </a:r>
            <a:r>
              <a:rPr lang="de-DE" dirty="0" smtClean="0"/>
              <a:t>denn </a:t>
            </a:r>
          </a:p>
          <a:p>
            <a:pPr marL="357188"/>
            <a:r>
              <a:rPr lang="de-DE" dirty="0" smtClean="0"/>
              <a:t>a. </a:t>
            </a:r>
            <a:r>
              <a:rPr lang="de-DE" dirty="0"/>
              <a:t>w</a:t>
            </a:r>
            <a:r>
              <a:rPr lang="de-DE" dirty="0" smtClean="0"/>
              <a:t>irksamer Selbstschutz ist dem einzelnen Bürger idR nicht möglich,</a:t>
            </a:r>
          </a:p>
          <a:p>
            <a:pPr marL="623888" indent="-266700"/>
            <a:r>
              <a:rPr lang="de-DE" dirty="0" smtClean="0"/>
              <a:t>b. wir leben in freiheitlich demokratischer Grundordnung, in dieser müssen Eingriffe in garantierte Grundrechte nur in besonderen Ausnahmefällen geduldet werden, nicht umgekehrt.</a:t>
            </a:r>
          </a:p>
        </p:txBody>
      </p:sp>
      <p:sp>
        <p:nvSpPr>
          <p:cNvPr id="8" name="Rechteck 7"/>
          <p:cNvSpPr/>
          <p:nvPr/>
        </p:nvSpPr>
        <p:spPr>
          <a:xfrm>
            <a:off x="251520" y="3933056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+mj-lt"/>
              <a:buAutoNum type="arabicPeriod" startAt="2"/>
            </a:pPr>
            <a:r>
              <a:rPr lang="de-DE" b="1" dirty="0" smtClean="0"/>
              <a:t>Schutzpflicht des Staates</a:t>
            </a:r>
          </a:p>
          <a:p>
            <a:pPr marL="357188"/>
            <a:r>
              <a:rPr lang="de-DE" b="1" u="sng" dirty="0" smtClean="0"/>
              <a:t>Ja</a:t>
            </a:r>
            <a:r>
              <a:rPr lang="de-DE" b="1" dirty="0" smtClean="0"/>
              <a:t>, denn:</a:t>
            </a:r>
          </a:p>
          <a:p>
            <a:pPr marL="700088" indent="-342900">
              <a:buAutoNum type="alphaLcPeriod"/>
            </a:pPr>
            <a:r>
              <a:rPr lang="de-DE" dirty="0" smtClean="0"/>
              <a:t>Grundrechte  </a:t>
            </a:r>
            <a:r>
              <a:rPr lang="de-DE" dirty="0" smtClean="0"/>
              <a:t>wie das APR sind </a:t>
            </a:r>
            <a:r>
              <a:rPr lang="de-DE" dirty="0" smtClean="0"/>
              <a:t>durch </a:t>
            </a:r>
            <a:r>
              <a:rPr lang="de-DE" dirty="0"/>
              <a:t>die </a:t>
            </a:r>
            <a:r>
              <a:rPr lang="de-DE" dirty="0" smtClean="0"/>
              <a:t>massive Überwachungstätigkeit </a:t>
            </a:r>
            <a:r>
              <a:rPr lang="de-DE" dirty="0"/>
              <a:t>ausländischer Geheimdienste zur Disposition </a:t>
            </a:r>
            <a:r>
              <a:rPr lang="de-DE" dirty="0" smtClean="0"/>
              <a:t>gestellt</a:t>
            </a:r>
            <a:r>
              <a:rPr lang="de-DE" dirty="0" smtClean="0"/>
              <a:t>,</a:t>
            </a:r>
          </a:p>
          <a:p>
            <a:pPr marL="700088" indent="-342900">
              <a:buAutoNum type="alphaLcPeriod"/>
            </a:pPr>
            <a:r>
              <a:rPr lang="de-DE" dirty="0"/>
              <a:t>e</a:t>
            </a:r>
            <a:r>
              <a:rPr lang="de-DE" dirty="0" smtClean="0"/>
              <a:t>s besteht die Gefahr der </a:t>
            </a:r>
            <a:r>
              <a:rPr lang="de-DE" dirty="0" err="1" smtClean="0"/>
              <a:t>Selbstzenur</a:t>
            </a:r>
            <a:r>
              <a:rPr lang="de-DE" dirty="0" smtClean="0"/>
              <a:t>,</a:t>
            </a:r>
            <a:endParaRPr lang="de-DE" dirty="0" smtClean="0"/>
          </a:p>
          <a:p>
            <a:pPr marL="700088" indent="-342900">
              <a:buAutoNum type="alphaLcPeriod"/>
            </a:pPr>
            <a:r>
              <a:rPr lang="de-DE" dirty="0"/>
              <a:t>kein Terrorakt der Welt kann rechtfertigen, dass die im Laufe von Jahrhunderten erkämpften Freiheitsrechte der Bürger unverhältnismäßig beschnitten und der Rechtsstaat untergraben wird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414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3</a:t>
            </a:fld>
            <a:endParaRPr lang="de-DE" b="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771800" y="2204864"/>
            <a:ext cx="3672408" cy="2172853"/>
            <a:chOff x="3288163" y="2361641"/>
            <a:chExt cx="2376264" cy="18128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Wolke 27"/>
            <p:cNvSpPr/>
            <p:nvPr/>
          </p:nvSpPr>
          <p:spPr>
            <a:xfrm>
              <a:off x="3288163" y="2361641"/>
              <a:ext cx="2376264" cy="1812813"/>
            </a:xfrm>
            <a:prstGeom prst="clou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334756" y="2962404"/>
              <a:ext cx="2189142" cy="6933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Vorratsdatenspeicherung</a:t>
              </a:r>
            </a:p>
            <a:p>
              <a:pPr algn="ctr"/>
              <a:r>
                <a:rPr lang="de-DE" sz="2400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#VDS</a:t>
              </a:r>
              <a:endParaRPr lang="de-DE" sz="2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5796136" y="476672"/>
            <a:ext cx="2232248" cy="1800200"/>
            <a:chOff x="6156176" y="2096852"/>
            <a:chExt cx="2232248" cy="1800200"/>
          </a:xfrm>
        </p:grpSpPr>
        <p:sp>
          <p:nvSpPr>
            <p:cNvPr id="13" name="Wolkenförmige Legende 12"/>
            <p:cNvSpPr/>
            <p:nvPr/>
          </p:nvSpPr>
          <p:spPr>
            <a:xfrm>
              <a:off x="6156176" y="2096852"/>
              <a:ext cx="2232248" cy="1800200"/>
            </a:xfrm>
            <a:prstGeom prst="cloudCallout">
              <a:avLst>
                <a:gd name="adj1" fmla="val 80157"/>
                <a:gd name="adj2" fmla="val 6750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485900" y="2433662"/>
              <a:ext cx="1747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…sogar was ich gefrühstückt habe….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043608" y="930739"/>
            <a:ext cx="2232248" cy="1800200"/>
            <a:chOff x="1022151" y="2204864"/>
            <a:chExt cx="2232248" cy="1800200"/>
          </a:xfrm>
        </p:grpSpPr>
        <p:sp>
          <p:nvSpPr>
            <p:cNvPr id="11" name="Wolkenförmige Legende 10"/>
            <p:cNvSpPr/>
            <p:nvPr/>
          </p:nvSpPr>
          <p:spPr>
            <a:xfrm>
              <a:off x="1022151" y="2204864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509960" y="2570790"/>
              <a:ext cx="13681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Da weiß der Staat alles über mich…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1012431" y="4293096"/>
            <a:ext cx="2232248" cy="1800200"/>
            <a:chOff x="2483768" y="4005064"/>
            <a:chExt cx="2232248" cy="1800200"/>
          </a:xfrm>
        </p:grpSpPr>
        <p:sp>
          <p:nvSpPr>
            <p:cNvPr id="16" name="Wolkenförmige Legende 15"/>
            <p:cNvSpPr/>
            <p:nvPr/>
          </p:nvSpPr>
          <p:spPr>
            <a:xfrm>
              <a:off x="2483768" y="4005064"/>
              <a:ext cx="2232248" cy="1800200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726370" y="4280899"/>
              <a:ext cx="17470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…der speichert nämlich alle Daten über mich…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5328084" y="4365104"/>
            <a:ext cx="2232248" cy="1800200"/>
            <a:chOff x="6084168" y="4136619"/>
            <a:chExt cx="2232248" cy="1800200"/>
          </a:xfrm>
        </p:grpSpPr>
        <p:sp>
          <p:nvSpPr>
            <p:cNvPr id="15" name="Wolkenförmige Legende 14"/>
            <p:cNvSpPr/>
            <p:nvPr/>
          </p:nvSpPr>
          <p:spPr>
            <a:xfrm>
              <a:off x="6084168" y="4136619"/>
              <a:ext cx="2232248" cy="1800200"/>
            </a:xfrm>
            <a:prstGeom prst="cloudCallout">
              <a:avLst>
                <a:gd name="adj1" fmla="val 76660"/>
                <a:gd name="adj2" fmla="val 60691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397622" y="4540646"/>
              <a:ext cx="17470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…und kann die jederzeit analysieren….! 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368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Und jetzt?!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30</a:t>
            </a:fld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923928" y="3856330"/>
            <a:ext cx="2556284" cy="1944216"/>
            <a:chOff x="1223628" y="1700808"/>
            <a:chExt cx="2556284" cy="1944216"/>
          </a:xfrm>
        </p:grpSpPr>
        <p:sp>
          <p:nvSpPr>
            <p:cNvPr id="8" name="Wolkenförmige Legende 7"/>
            <p:cNvSpPr/>
            <p:nvPr/>
          </p:nvSpPr>
          <p:spPr>
            <a:xfrm>
              <a:off x="1223628" y="1700808"/>
              <a:ext cx="2556284" cy="1944216"/>
            </a:xfrm>
            <a:prstGeom prst="cloudCallout">
              <a:avLst>
                <a:gd name="adj1" fmla="val -87193"/>
                <a:gd name="adj2" fmla="val 59453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1574900" y="2236150"/>
              <a:ext cx="1880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bg1">
                      <a:lumMod val="50000"/>
                    </a:schemeClr>
                  </a:solidFill>
                </a:rPr>
                <a:t>Kann man nichts machen… </a:t>
              </a:r>
              <a:endParaRPr lang="de-DE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264922" y="924396"/>
            <a:ext cx="8640960" cy="2369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#PRISM &amp; 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4">
                    <a:lumMod val="50000"/>
                  </a:schemeClr>
                </a:solidFill>
              </a:rPr>
              <a:t>Eingriffe eines souveränen Staates in die Grundrechte von Bürgern eines anderen souveränen </a:t>
            </a:r>
            <a:r>
              <a:rPr lang="de-DE" sz="2000" dirty="0" smtClean="0">
                <a:solidFill>
                  <a:schemeClr val="accent4">
                    <a:lumMod val="50000"/>
                  </a:schemeClr>
                </a:solidFill>
              </a:rPr>
              <a:t>Staates,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accent4">
                    <a:lumMod val="50000"/>
                  </a:schemeClr>
                </a:solidFill>
              </a:rPr>
              <a:t>Hilflose Versuche der Politik, die Büchse der Pandora zu schließen („Du, Du, Du, Du!“),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4">
                    <a:lumMod val="50000"/>
                  </a:schemeClr>
                </a:solidFill>
              </a:rPr>
              <a:t>keine Kontrollinstitutionen</a:t>
            </a:r>
            <a:r>
              <a:rPr lang="de-DE" sz="2000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accent4">
                    <a:lumMod val="50000"/>
                  </a:schemeClr>
                </a:solidFill>
              </a:rPr>
              <a:t>e</a:t>
            </a:r>
            <a:r>
              <a:rPr lang="de-DE" sz="2000" dirty="0" smtClean="0">
                <a:solidFill>
                  <a:schemeClr val="accent4">
                    <a:lumMod val="50000"/>
                  </a:schemeClr>
                </a:solidFill>
              </a:rPr>
              <a:t>in Dilemma.</a:t>
            </a:r>
            <a:endParaRPr lang="de-DE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 rot="18907332">
            <a:off x="3972841" y="4541437"/>
            <a:ext cx="2500267" cy="531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 rot="2583788">
            <a:off x="4159326" y="4485350"/>
            <a:ext cx="2127296" cy="591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05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4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3" y="116632"/>
            <a:ext cx="5243512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Kopf in Sand?! (Denkansätze)</a:t>
            </a:r>
            <a:endParaRPr lang="de-DE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570741"/>
            <a:ext cx="86409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/>
              <a:t>NEIN! </a:t>
            </a:r>
          </a:p>
          <a:p>
            <a:pPr algn="ctr"/>
            <a:r>
              <a:rPr lang="de-DE" sz="2000" dirty="0" smtClean="0">
                <a:solidFill>
                  <a:srgbClr val="C00000"/>
                </a:solidFill>
              </a:rPr>
              <a:t>Auch </a:t>
            </a:r>
            <a:r>
              <a:rPr lang="de-DE" sz="2000" dirty="0">
                <a:solidFill>
                  <a:srgbClr val="C00000"/>
                </a:solidFill>
              </a:rPr>
              <a:t>b</a:t>
            </a:r>
            <a:r>
              <a:rPr lang="de-DE" sz="2000" dirty="0" smtClean="0">
                <a:solidFill>
                  <a:srgbClr val="C00000"/>
                </a:solidFill>
              </a:rPr>
              <a:t>ei </a:t>
            </a:r>
            <a:r>
              <a:rPr lang="de-DE" sz="2000" dirty="0">
                <a:solidFill>
                  <a:srgbClr val="C00000"/>
                </a:solidFill>
              </a:rPr>
              <a:t>diesen Fragen ist ein „Achselzucken“ unangebracht, </a:t>
            </a:r>
          </a:p>
          <a:p>
            <a:pPr algn="ctr"/>
            <a:r>
              <a:rPr lang="de-DE" sz="20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</a:t>
            </a:r>
            <a:r>
              <a:rPr lang="de-DE" sz="2000" dirty="0">
                <a:solidFill>
                  <a:srgbClr val="C00000"/>
                </a:solidFill>
              </a:rPr>
              <a:t> muss gestritten, diskutiert und gehandelt werden! </a:t>
            </a:r>
            <a:endParaRPr lang="de-DE" sz="2000" dirty="0" smtClean="0">
              <a:solidFill>
                <a:srgbClr val="C00000"/>
              </a:solidFill>
            </a:endParaRPr>
          </a:p>
          <a:p>
            <a:pPr algn="ctr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Gerade wegen </a:t>
            </a:r>
            <a:r>
              <a:rPr lang="de-DE" dirty="0" smtClean="0"/>
              <a:t>dieses </a:t>
            </a:r>
            <a:r>
              <a:rPr lang="de-DE" dirty="0" smtClean="0"/>
              <a:t>Dilemmas gehen </a:t>
            </a:r>
            <a:r>
              <a:rPr lang="de-DE" b="1" dirty="0" smtClean="0"/>
              <a:t>Fragen nach Datenschutz, Freiheitsrechten und Rechtsstaat jeden etwas an</a:t>
            </a:r>
            <a:r>
              <a:rPr lang="de-DE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Netz ist Teil der realen Welt, es kann also </a:t>
            </a:r>
            <a:r>
              <a:rPr lang="de-DE" b="1" dirty="0" smtClean="0"/>
              <a:t>nicht weniger Rechtsstaat im Netz </a:t>
            </a:r>
            <a:r>
              <a:rPr lang="de-DE" dirty="0" smtClean="0"/>
              <a:t>geben.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Wie wollen wir leben? </a:t>
            </a:r>
            <a:r>
              <a:rPr lang="de-DE" dirty="0" smtClean="0"/>
              <a:t>Mit garantierten Freiheitsrechten und rechtsstaatlich demokratischen Grundsätzen?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Es braucht grundlegende Überlegungen wie digitale Revolution, Globalisierung und mühsam etablierte Freiheitsrechte und Rechtsstaatlichkeit Hand in Hand gehen sollen</a:t>
            </a:r>
            <a:r>
              <a:rPr lang="de-DE" dirty="0"/>
              <a:t>.</a:t>
            </a:r>
            <a:endParaRPr lang="de-DE" dirty="0" smtClean="0"/>
          </a:p>
        </p:txBody>
      </p:sp>
      <p:sp>
        <p:nvSpPr>
          <p:cNvPr id="6" name="Pfeil nach unten 5"/>
          <p:cNvSpPr/>
          <p:nvPr/>
        </p:nvSpPr>
        <p:spPr>
          <a:xfrm>
            <a:off x="4391980" y="5301208"/>
            <a:ext cx="360040" cy="504056"/>
          </a:xfrm>
          <a:prstGeom prst="downArrow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763688" y="5877272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UN-Charta des Internetrechts? </a:t>
            </a:r>
            <a:endParaRPr lang="de-DE" sz="2400" b="1" dirty="0"/>
          </a:p>
        </p:txBody>
      </p:sp>
      <p:sp>
        <p:nvSpPr>
          <p:cNvPr id="8" name="Rechteck 7"/>
          <p:cNvSpPr/>
          <p:nvPr/>
        </p:nvSpPr>
        <p:spPr>
          <a:xfrm>
            <a:off x="254968" y="4869160"/>
            <a:ext cx="8640960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de-DE" b="1" dirty="0" smtClean="0"/>
          </a:p>
          <a:p>
            <a:r>
              <a:rPr lang="de-DE" b="1" dirty="0" smtClean="0"/>
              <a:t>Auch </a:t>
            </a:r>
            <a:r>
              <a:rPr lang="de-DE" b="1" dirty="0"/>
              <a:t>im digitalen Zeitalter muss die Persönlichkeit und das Kommunikationsverhalten eines jeden Schutz finden können.</a:t>
            </a:r>
            <a:r>
              <a:rPr lang="de-DE" dirty="0"/>
              <a:t> </a:t>
            </a:r>
            <a:r>
              <a:rPr lang="de-DE" b="1" dirty="0" smtClean="0"/>
              <a:t>Andernfalls </a:t>
            </a:r>
            <a:r>
              <a:rPr lang="de-DE" b="1" dirty="0"/>
              <a:t>droht die Erosion des Rechtsstaats von innen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232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88565"/>
            <a:ext cx="6251103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Es waren einmal drei </a:t>
            </a:r>
            <a:r>
              <a:rPr lang="de-DE" sz="2400" b="1" dirty="0" smtClean="0"/>
              <a:t>Datenwölkchen</a:t>
            </a:r>
            <a:r>
              <a:rPr lang="de-DE" sz="2400" b="1" dirty="0" smtClean="0"/>
              <a:t>…. 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fld id="{65ACEFE9-E374-435B-8A69-5D09702AE045}" type="slidenum">
              <a:rPr lang="de-DE" b="0" smtClean="0"/>
              <a:pPr/>
              <a:t>32</a:t>
            </a:fld>
            <a:endParaRPr lang="de-DE" b="0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395536" y="1112131"/>
            <a:ext cx="3672408" cy="2172853"/>
            <a:chOff x="3288163" y="2361641"/>
            <a:chExt cx="2376264" cy="181281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8" name="Wolke 27"/>
            <p:cNvSpPr/>
            <p:nvPr/>
          </p:nvSpPr>
          <p:spPr>
            <a:xfrm>
              <a:off x="3288163" y="2361641"/>
              <a:ext cx="2376264" cy="1812813"/>
            </a:xfrm>
            <a:prstGeom prst="cloud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648603" y="2902328"/>
              <a:ext cx="1689670" cy="5392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Vorratsdatenspeicherung</a:t>
              </a:r>
            </a:p>
            <a:p>
              <a:pPr algn="ctr"/>
              <a:r>
                <a:rPr lang="de-DE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#VDS</a:t>
              </a:r>
              <a:endParaRPr lang="de-DE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2769269" y="3776426"/>
            <a:ext cx="3672408" cy="2172853"/>
            <a:chOff x="4703838" y="4937927"/>
            <a:chExt cx="2376264" cy="181281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Wolke 30"/>
            <p:cNvSpPr/>
            <p:nvPr/>
          </p:nvSpPr>
          <p:spPr>
            <a:xfrm>
              <a:off x="4703838" y="4937927"/>
              <a:ext cx="2376264" cy="1812813"/>
            </a:xfrm>
            <a:prstGeom prst="cloud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5053289" y="5541461"/>
              <a:ext cx="1689670" cy="30813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#PRISM, #TEMPORA &amp; Co </a:t>
              </a:r>
              <a:endParaRPr lang="de-DE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5174312" y="980728"/>
            <a:ext cx="3672408" cy="2172853"/>
            <a:chOff x="3398334" y="2421717"/>
            <a:chExt cx="2376264" cy="1812813"/>
          </a:xfrm>
        </p:grpSpPr>
        <p:sp>
          <p:nvSpPr>
            <p:cNvPr id="34" name="Wolke 33"/>
            <p:cNvSpPr/>
            <p:nvPr/>
          </p:nvSpPr>
          <p:spPr>
            <a:xfrm>
              <a:off x="3398334" y="2421717"/>
              <a:ext cx="2376264" cy="1812813"/>
            </a:xfrm>
            <a:prstGeom prst="cloud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754097" y="3014728"/>
              <a:ext cx="1689670" cy="308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#Facebook, #Google &amp; Co</a:t>
              </a:r>
              <a:endParaRPr lang="de-DE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154791" y="2383281"/>
            <a:ext cx="261130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3300"/>
                </a:solidFill>
              </a:rPr>
              <a:t>Meine Daten </a:t>
            </a:r>
            <a:r>
              <a:rPr lang="de-DE" i="1" dirty="0" smtClean="0">
                <a:solidFill>
                  <a:srgbClr val="003300"/>
                </a:solidFill>
              </a:rPr>
              <a:t>möglicherweise </a:t>
            </a:r>
            <a:r>
              <a:rPr lang="de-DE" dirty="0" smtClean="0">
                <a:solidFill>
                  <a:srgbClr val="003300"/>
                </a:solidFill>
              </a:rPr>
              <a:t>als Gegenstand </a:t>
            </a:r>
            <a:r>
              <a:rPr lang="de-DE" dirty="0" smtClean="0">
                <a:solidFill>
                  <a:srgbClr val="003300"/>
                </a:solidFill>
              </a:rPr>
              <a:t>in einem rechtsstaatlich organisierten, kontrollierbaren Verfahren? </a:t>
            </a:r>
          </a:p>
          <a:p>
            <a:pPr algn="ctr"/>
            <a:r>
              <a:rPr lang="de-DE" b="1" dirty="0" smtClean="0">
                <a:solidFill>
                  <a:srgbClr val="003300"/>
                </a:solidFill>
              </a:rPr>
              <a:t>Nein, niemals! </a:t>
            </a:r>
            <a:endParaRPr lang="de-DE" b="1" dirty="0">
              <a:solidFill>
                <a:srgbClr val="00330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25188" y="2117755"/>
            <a:ext cx="2611308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Meine Daten in einer vollkommen undurchsichtigen, unkontrollierbaren privaten Blackbox?</a:t>
            </a:r>
          </a:p>
          <a:p>
            <a:pPr algn="ctr"/>
            <a:r>
              <a:rPr lang="de-DE" b="1" dirty="0" smtClean="0">
                <a:solidFill>
                  <a:schemeClr val="tx2">
                    <a:lumMod val="50000"/>
                  </a:schemeClr>
                </a:solidFill>
              </a:rPr>
              <a:t>Klar, mach ich gerne, ich füg noch ein paar dazu!</a:t>
            </a:r>
            <a:endParaRPr lang="de-DE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499992" y="5013176"/>
            <a:ext cx="3835444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Meine Daten in einer vollkommen undurchsichtigen, unkontrollierbaren dritt-staatlichen Blackbox? </a:t>
            </a:r>
          </a:p>
          <a:p>
            <a:pPr algn="ctr"/>
            <a:r>
              <a:rPr lang="de-DE" b="1" dirty="0" smtClean="0">
                <a:solidFill>
                  <a:schemeClr val="accent4">
                    <a:lumMod val="50000"/>
                  </a:schemeClr>
                </a:solidFill>
              </a:rPr>
              <a:t>Nee, das fühlt sich nicht gut an. Aber was soll‘s,  </a:t>
            </a:r>
            <a:r>
              <a:rPr lang="de-DE" b="1" dirty="0" err="1" smtClean="0">
                <a:solidFill>
                  <a:schemeClr val="accent4">
                    <a:lumMod val="50000"/>
                  </a:schemeClr>
                </a:solidFill>
              </a:rPr>
              <a:t>is</a:t>
            </a:r>
            <a:r>
              <a:rPr lang="de-DE" b="1" dirty="0" smtClean="0">
                <a:solidFill>
                  <a:schemeClr val="accent4">
                    <a:lumMod val="50000"/>
                  </a:schemeClr>
                </a:solidFill>
              </a:rPr>
              <a:t> wie‘s </a:t>
            </a:r>
            <a:r>
              <a:rPr lang="de-DE" b="1" dirty="0" err="1" smtClean="0">
                <a:solidFill>
                  <a:schemeClr val="accent4">
                    <a:lumMod val="50000"/>
                  </a:schemeClr>
                </a:solidFill>
              </a:rPr>
              <a:t>is</a:t>
            </a:r>
            <a:r>
              <a:rPr lang="de-DE" b="1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  <a:endParaRPr lang="de-DE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4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11560" y="1124744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„Ziel </a:t>
            </a:r>
            <a:r>
              <a:rPr lang="de-DE" sz="2400" b="1" i="1" dirty="0"/>
              <a:t>wäre, die digitale Vernetzung der Gesellschaft zu menschenwürdigen Bedingungen voranzutreiben und ohne wesentliche Werte der Aufklärung in einem Klosett in Langley herunterspülen zu lassen</a:t>
            </a:r>
            <a:r>
              <a:rPr lang="de-DE" sz="2400" b="1" i="1" dirty="0" smtClean="0"/>
              <a:t>.“</a:t>
            </a:r>
            <a:endParaRPr lang="de-DE" sz="2400" b="1" i="1" dirty="0" smtClean="0"/>
          </a:p>
          <a:p>
            <a:endParaRPr lang="de-DE" dirty="0" smtClean="0"/>
          </a:p>
          <a:p>
            <a:r>
              <a:rPr lang="de-DE" sz="1200" dirty="0" smtClean="0"/>
              <a:t>Sascha </a:t>
            </a:r>
            <a:r>
              <a:rPr lang="de-DE" sz="1200" dirty="0" err="1" smtClean="0"/>
              <a:t>Lobo</a:t>
            </a:r>
            <a:r>
              <a:rPr lang="de-DE" sz="1200" dirty="0"/>
              <a:t>,</a:t>
            </a:r>
            <a:r>
              <a:rPr lang="de-DE" sz="1200" dirty="0" smtClean="0"/>
              <a:t> „Daten</a:t>
            </a:r>
            <a:r>
              <a:rPr lang="de-DE" sz="1200" dirty="0" smtClean="0"/>
              <a:t>, die das Leben </a:t>
            </a:r>
            <a:r>
              <a:rPr lang="de-DE" sz="1200" dirty="0" smtClean="0"/>
              <a:t>kosten“, </a:t>
            </a:r>
            <a:r>
              <a:rPr lang="de-DE" sz="1200" dirty="0" smtClean="0"/>
              <a:t>FAZ v. </a:t>
            </a:r>
            <a:r>
              <a:rPr lang="de-DE" sz="1200" dirty="0" smtClean="0"/>
              <a:t>01.04.2014, </a:t>
            </a:r>
          </a:p>
          <a:p>
            <a:r>
              <a:rPr lang="de-DE" sz="1200" dirty="0" smtClean="0">
                <a:hlinkClick r:id="rId2"/>
              </a:rPr>
              <a:t>http</a:t>
            </a:r>
            <a:r>
              <a:rPr lang="de-DE" sz="1200" dirty="0">
                <a:hlinkClick r:id="rId2"/>
              </a:rPr>
              <a:t>://</a:t>
            </a:r>
            <a:r>
              <a:rPr lang="de-DE" sz="1200" dirty="0" smtClean="0">
                <a:hlinkClick r:id="rId2"/>
              </a:rPr>
              <a:t>www.faz.net/aktuell/feuilleton/sascha-lobo-digitale-daten-gefaehrden-leben-und-freiheit-12874992.html?printPagedArticle=true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6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3" y="188565"/>
            <a:ext cx="5243512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Ganz gleich welches Datenwölkchen</a:t>
            </a:r>
            <a:r>
              <a:rPr lang="de-DE" sz="2400" b="1" dirty="0" smtClean="0"/>
              <a:t>…. </a:t>
            </a:r>
            <a:endParaRPr lang="de-DE" sz="2400" b="1" dirty="0"/>
          </a:p>
        </p:txBody>
      </p:sp>
      <p:sp>
        <p:nvSpPr>
          <p:cNvPr id="7" name="Rechteck 6"/>
          <p:cNvSpPr/>
          <p:nvPr/>
        </p:nvSpPr>
        <p:spPr>
          <a:xfrm>
            <a:off x="683568" y="386627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i="1" dirty="0" smtClean="0"/>
              <a:t>Zielführend wäre es dabei, wenn die gesellschaftlichen und politischen (Werte-)Diskussionen sachbezogen sowie in der jeweiligen Sache differenziert geführt würde – auch wenn das ob „der netzpolitischen Protestkultur“ (Heckmann) aka „wer am lautesten schreit, gewinnt“ oft nicht einfach ist.</a:t>
            </a:r>
            <a:endParaRPr lang="de-DE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505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34</a:t>
            </a:fld>
            <a:endParaRPr lang="de-DE" dirty="0"/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85800" y="476672"/>
            <a:ext cx="7772400" cy="154203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Vielen Dank!</a:t>
            </a:r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3528" y="3315930"/>
            <a:ext cx="403244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600" b="1" dirty="0" smtClean="0">
                <a:solidFill>
                  <a:srgbClr val="2E4B29"/>
                </a:solidFill>
                <a:ea typeface="Calibri"/>
                <a:cs typeface="Calibri"/>
              </a:rPr>
              <a:t>Rechtsanwältin</a:t>
            </a:r>
            <a:r>
              <a:rPr lang="de-DE" sz="1600" b="1" dirty="0">
                <a:solidFill>
                  <a:srgbClr val="2E4B29"/>
                </a:solidFill>
                <a:ea typeface="Calibri"/>
                <a:cs typeface="Calibri"/>
              </a:rPr>
              <a:t> </a:t>
            </a:r>
            <a:r>
              <a:rPr lang="de-DE" sz="1600" b="1" dirty="0" smtClean="0">
                <a:solidFill>
                  <a:srgbClr val="2E4B29"/>
                </a:solidFill>
                <a:ea typeface="Calibri"/>
                <a:cs typeface="Calibri"/>
              </a:rPr>
              <a:t>Nina </a:t>
            </a:r>
            <a:r>
              <a:rPr lang="de-DE" sz="1600" b="1" dirty="0">
                <a:solidFill>
                  <a:srgbClr val="2E4B29"/>
                </a:solidFill>
                <a:ea typeface="Calibri"/>
                <a:cs typeface="Calibri"/>
              </a:rPr>
              <a:t>Diercks</a:t>
            </a:r>
            <a:endParaRPr lang="de-DE" sz="16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b="1" dirty="0">
                <a:solidFill>
                  <a:srgbClr val="2E4B29"/>
                </a:solidFill>
                <a:ea typeface="Calibri"/>
                <a:cs typeface="Calibri"/>
              </a:rPr>
              <a:t>M.Litt., University of Aberdeen</a:t>
            </a:r>
            <a:endParaRPr lang="de-DE" sz="16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400" dirty="0">
                <a:solidFill>
                  <a:srgbClr val="2E4B29"/>
                </a:solidFill>
                <a:ea typeface="Calibri"/>
                <a:cs typeface="Calibri"/>
              </a:rPr>
              <a:t> </a:t>
            </a:r>
            <a:endParaRPr lang="de-DE" sz="14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Lokstedter Steindamm 61a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22529 Hamburg</a:t>
            </a:r>
            <a:endParaRPr lang="de-DE" sz="16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solidFill>
                  <a:srgbClr val="2E4B29"/>
                </a:solidFill>
                <a:ea typeface="Calibri"/>
                <a:cs typeface="Calibri"/>
              </a:rPr>
              <a:t> </a:t>
            </a:r>
            <a:endParaRPr lang="de-DE" sz="16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solidFill>
                  <a:srgbClr val="2E4B29"/>
                </a:solidFill>
                <a:ea typeface="Calibri"/>
                <a:cs typeface="Calibri"/>
              </a:rPr>
              <a:t>T: + 49 (0)40 </a:t>
            </a: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85 40 74 44</a:t>
            </a:r>
            <a:endParaRPr lang="de-DE" sz="1600" dirty="0">
              <a:solidFill>
                <a:srgbClr val="2E4B29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solidFill>
                  <a:srgbClr val="2E4B29"/>
                </a:solidFill>
                <a:ea typeface="Calibri"/>
                <a:cs typeface="Calibri"/>
              </a:rPr>
              <a:t>F: + 49 (0)40 85 40 74 </a:t>
            </a: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45 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M</a:t>
            </a:r>
            <a:r>
              <a:rPr lang="de-DE" sz="1600" dirty="0">
                <a:solidFill>
                  <a:srgbClr val="2E4B29"/>
                </a:solidFill>
                <a:ea typeface="Calibri"/>
                <a:cs typeface="Calibri"/>
              </a:rPr>
              <a:t>: + 49 (0) 170 555 55 </a:t>
            </a:r>
            <a:r>
              <a:rPr lang="de-DE" sz="1600" dirty="0" smtClean="0">
                <a:solidFill>
                  <a:srgbClr val="2E4B29"/>
                </a:solidFill>
                <a:ea typeface="Calibri"/>
                <a:cs typeface="Calibri"/>
              </a:rPr>
              <a:t>88</a:t>
            </a:r>
          </a:p>
          <a:p>
            <a:pPr>
              <a:spcAft>
                <a:spcPts val="0"/>
              </a:spcAft>
            </a:pPr>
            <a:endParaRPr lang="de-DE" sz="1600" dirty="0">
              <a:solidFill>
                <a:srgbClr val="2E4B29"/>
              </a:solidFill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r>
              <a:rPr lang="de-DE" sz="1600" u="sng" dirty="0" smtClean="0">
                <a:solidFill>
                  <a:srgbClr val="2E4B29"/>
                </a:solidFill>
                <a:ea typeface="Calibri"/>
                <a:cs typeface="Calibri"/>
              </a:rPr>
              <a:t>diercks@dirksunddiercks.de</a:t>
            </a:r>
          </a:p>
          <a:p>
            <a:pPr>
              <a:spcAft>
                <a:spcPts val="0"/>
              </a:spcAft>
            </a:pPr>
            <a:r>
              <a:rPr lang="de-DE" sz="1600" u="sng" dirty="0" smtClean="0">
                <a:solidFill>
                  <a:srgbClr val="2E4B29"/>
                </a:solidFill>
                <a:ea typeface="Calibri"/>
                <a:cs typeface="Calibri"/>
              </a:rPr>
              <a:t>http://www.dirksunddiercks.de</a:t>
            </a:r>
            <a:endParaRPr lang="de-DE" sz="1600" u="sng" dirty="0">
              <a:solidFill>
                <a:srgbClr val="2E4B29"/>
              </a:solidFill>
              <a:ea typeface="Calibri"/>
              <a:cs typeface="Times New Roman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19417" y="4797152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endParaRPr lang="de-DE" sz="1400" dirty="0" smtClean="0">
              <a:solidFill>
                <a:srgbClr val="4F6228"/>
              </a:solidFill>
              <a:ea typeface="Calibri"/>
              <a:cs typeface="Calibri"/>
            </a:endParaRPr>
          </a:p>
          <a:p>
            <a:pPr algn="r">
              <a:spcAft>
                <a:spcPts val="0"/>
              </a:spcAft>
            </a:pPr>
            <a:endParaRPr lang="de-DE" sz="1400" dirty="0">
              <a:solidFill>
                <a:srgbClr val="4F6228"/>
              </a:solidFill>
              <a:ea typeface="Calibri"/>
              <a:cs typeface="Calibri"/>
            </a:endParaRPr>
          </a:p>
          <a:p>
            <a:pPr algn="r">
              <a:spcAft>
                <a:spcPts val="0"/>
              </a:spcAft>
            </a:pPr>
            <a:r>
              <a:rPr lang="de-DE" sz="1600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Calibri"/>
              </a:rPr>
              <a:t>http://socialmediarecht.wordpress.com</a:t>
            </a:r>
          </a:p>
          <a:p>
            <a:pPr algn="r">
              <a:spcAft>
                <a:spcPts val="0"/>
              </a:spcAft>
            </a:pPr>
            <a:r>
              <a:rPr lang="de-DE" sz="1600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Calibri"/>
              </a:rPr>
              <a:t>http.//www.facebook.com/socialmediarecht</a:t>
            </a:r>
          </a:p>
          <a:p>
            <a:pPr algn="r">
              <a:spcAft>
                <a:spcPts val="0"/>
              </a:spcAft>
            </a:pPr>
            <a:r>
              <a:rPr lang="de-DE" sz="1600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Calibri"/>
              </a:rPr>
              <a:t>http://www.twitter.com/SocialmediaR_HH</a:t>
            </a:r>
          </a:p>
          <a:p>
            <a:pPr algn="r">
              <a:spcAft>
                <a:spcPts val="0"/>
              </a:spcAft>
            </a:pPr>
            <a:r>
              <a:rPr lang="de-DE" sz="1600" u="sng" dirty="0" smtClean="0">
                <a:solidFill>
                  <a:schemeClr val="accent3">
                    <a:lumMod val="50000"/>
                  </a:schemeClr>
                </a:solidFill>
                <a:ea typeface="Calibri"/>
                <a:cs typeface="Calibri"/>
              </a:rPr>
              <a:t>http://gplus.to/socialmediarecht</a:t>
            </a:r>
          </a:p>
          <a:p>
            <a:pPr algn="r">
              <a:spcAft>
                <a:spcPts val="0"/>
              </a:spcAft>
            </a:pPr>
            <a:endParaRPr lang="de-DE" sz="1600" u="sng" dirty="0" smtClean="0">
              <a:solidFill>
                <a:schemeClr val="accent3">
                  <a:lumMod val="50000"/>
                </a:schemeClr>
              </a:solidFill>
              <a:ea typeface="Calibri"/>
              <a:cs typeface="Calibri"/>
            </a:endParaRPr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73550"/>
            <a:ext cx="19446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dirksunddiercks.de/kanzlei/wp-content/uploads/DiercksDiercks-rechtsanwael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1820"/>
            <a:ext cx="2016221" cy="88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19256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Was ist denn diese VDS?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251520" y="2348880"/>
            <a:ext cx="8640960" cy="1152128"/>
          </a:xfrm>
        </p:spPr>
        <p:txBody>
          <a:bodyPr>
            <a:normAutofit fontScale="92500" lnSpcReduction="20000"/>
          </a:bodyPr>
          <a:lstStyle/>
          <a:p>
            <a:pPr marL="57150" indent="0" algn="ctr">
              <a:buNone/>
            </a:pPr>
            <a:r>
              <a:rPr lang="de-DE" sz="2200" b="1" dirty="0" smtClean="0"/>
              <a:t>§ 113 TKG</a:t>
            </a:r>
          </a:p>
          <a:p>
            <a:pPr marL="57150" indent="0">
              <a:buNone/>
            </a:pPr>
            <a:r>
              <a:rPr lang="de-DE" sz="2200" dirty="0" smtClean="0"/>
              <a:t>Auskunftsanspruch von </a:t>
            </a:r>
            <a:r>
              <a:rPr lang="de-DE" sz="2200" i="1" dirty="0" smtClean="0"/>
              <a:t>Behörden</a:t>
            </a:r>
            <a:r>
              <a:rPr lang="de-DE" sz="2200" dirty="0" smtClean="0"/>
              <a:t> auf Herausgabe von Verbindungsdaten gegenüber Telekommunikationsanbietern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marL="57150" indent="0">
              <a:buNone/>
            </a:pPr>
            <a:endParaRPr lang="de-DE" sz="2400" dirty="0" smtClean="0"/>
          </a:p>
          <a:p>
            <a:pPr marL="57150" indent="0">
              <a:buNone/>
            </a:pPr>
            <a:endParaRPr lang="de-DE" dirty="0"/>
          </a:p>
          <a:p>
            <a:pPr marL="857250" lvl="2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 rot="20554143">
            <a:off x="875520" y="2433232"/>
            <a:ext cx="739295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Dieser </a:t>
            </a:r>
            <a:r>
              <a:rPr lang="de-DE" b="1" dirty="0"/>
              <a:t>Auskunftsanspruch</a:t>
            </a:r>
            <a:r>
              <a:rPr lang="de-DE" dirty="0"/>
              <a:t>  </a:t>
            </a:r>
            <a:r>
              <a:rPr lang="de-DE" b="1" dirty="0"/>
              <a:t>war </a:t>
            </a:r>
            <a:r>
              <a:rPr lang="de-DE" b="1" u="sng" dirty="0"/>
              <a:t>nicht</a:t>
            </a:r>
            <a:r>
              <a:rPr lang="de-DE" b="1" dirty="0"/>
              <a:t> Gegenstand der </a:t>
            </a:r>
            <a:r>
              <a:rPr lang="de-DE" b="1" dirty="0" smtClean="0"/>
              <a:t>bereits </a:t>
            </a:r>
            <a:r>
              <a:rPr lang="de-DE" b="1" dirty="0"/>
              <a:t>erwähnten Verfassungsbeschwerde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905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65112" y="116632"/>
            <a:ext cx="7691264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Was ist denn diese VDS?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052736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§ 113a </a:t>
            </a:r>
            <a:r>
              <a:rPr lang="de-DE" b="1" dirty="0" smtClean="0"/>
              <a:t>TKG Speicherungs</a:t>
            </a:r>
            <a:r>
              <a:rPr lang="de-DE" b="1" i="1" dirty="0" smtClean="0"/>
              <a:t>pflicht</a:t>
            </a:r>
            <a:r>
              <a:rPr lang="de-DE" b="1" dirty="0" smtClean="0"/>
              <a:t>en (von Telekommunikationsanbietern) für Daten</a:t>
            </a:r>
          </a:p>
          <a:p>
            <a:r>
              <a:rPr lang="de-DE" dirty="0" smtClean="0"/>
              <a:t>”</a:t>
            </a:r>
            <a:r>
              <a:rPr lang="de-DE" i="1" dirty="0"/>
              <a:t>vom Endnutzer bei der Nutzung seines Dienstes erzeugte oder verarbeitete Verkehrsdaten … sechs Monate… zu speichern</a:t>
            </a:r>
            <a:r>
              <a:rPr lang="de-DE" dirty="0" smtClean="0"/>
              <a:t>.”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54968" y="2128466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113b </a:t>
            </a:r>
            <a:r>
              <a:rPr lang="de-DE" b="1" dirty="0" smtClean="0"/>
              <a:t>Verwendung der nach § 113a gespeicherten Daten</a:t>
            </a:r>
          </a:p>
          <a:p>
            <a:pPr fontAlgn="base"/>
            <a:r>
              <a:rPr lang="de-DE" i="1" dirty="0" smtClean="0"/>
              <a:t>1. zur </a:t>
            </a:r>
            <a:r>
              <a:rPr lang="de-DE" i="1" dirty="0"/>
              <a:t>Verfolgung von Straftaten,</a:t>
            </a:r>
            <a:endParaRPr lang="de-DE" dirty="0"/>
          </a:p>
          <a:p>
            <a:pPr fontAlgn="base"/>
            <a:r>
              <a:rPr lang="de-DE" i="1" dirty="0" smtClean="0"/>
              <a:t>2. zur </a:t>
            </a:r>
            <a:r>
              <a:rPr lang="de-DE" i="1" dirty="0"/>
              <a:t>Abwehr von erheblichen Gefahren für die öffentliche Sicherheit oder</a:t>
            </a:r>
            <a:endParaRPr lang="de-DE" dirty="0"/>
          </a:p>
          <a:p>
            <a:pPr fontAlgn="base"/>
            <a:r>
              <a:rPr lang="de-DE" i="1" dirty="0" smtClean="0"/>
              <a:t>3. zur </a:t>
            </a:r>
            <a:r>
              <a:rPr lang="de-DE" i="1" dirty="0"/>
              <a:t>Erfüllung der gesetzlichen Aufgaben der Verfassungsschutzbehörden des Bundes und der Länder, des Bundesnachrichtendienstes und des Militärischen Abschirmdienstes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20478332">
            <a:off x="726984" y="2046655"/>
            <a:ext cx="7392959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BÄM! Aus die Maus. BVerfGE 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de-DE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BvR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256/08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71700" y="5426350"/>
            <a:ext cx="54006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chemeClr val="accent3">
                    <a:lumMod val="50000"/>
                  </a:schemeClr>
                </a:solidFill>
              </a:rPr>
              <a:t>Aus die Maus? </a:t>
            </a:r>
          </a:p>
        </p:txBody>
      </p:sp>
      <p:sp>
        <p:nvSpPr>
          <p:cNvPr id="11" name="Rechteck 10"/>
          <p:cNvSpPr/>
          <p:nvPr/>
        </p:nvSpPr>
        <p:spPr>
          <a:xfrm>
            <a:off x="1691680" y="3801814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Diese beiden Normen gewährten</a:t>
            </a:r>
            <a:r>
              <a:rPr lang="de-DE" dirty="0"/>
              <a:t> – verkürzt dargestellt – </a:t>
            </a:r>
            <a:r>
              <a:rPr lang="de-DE" b="1" dirty="0"/>
              <a:t>die anlasslose, vorsorgliche, sechs Monate währende Speicherung von Verkehrsdaten </a:t>
            </a:r>
            <a:r>
              <a:rPr lang="de-DE" b="1" dirty="0" smtClean="0"/>
              <a:t>zu </a:t>
            </a:r>
            <a:r>
              <a:rPr lang="de-DE" b="1" dirty="0"/>
              <a:t>Zwecken der Strafverfolgung</a:t>
            </a:r>
            <a:r>
              <a:rPr lang="de-DE" dirty="0"/>
              <a:t>.</a:t>
            </a:r>
          </a:p>
        </p:txBody>
      </p:sp>
      <p:sp>
        <p:nvSpPr>
          <p:cNvPr id="12" name="Pfeil nach unten 11"/>
          <p:cNvSpPr/>
          <p:nvPr/>
        </p:nvSpPr>
        <p:spPr>
          <a:xfrm rot="16200000">
            <a:off x="1043608" y="3834208"/>
            <a:ext cx="360040" cy="50405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51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Aus die Maus für die VDS?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2156663"/>
            <a:ext cx="8507848" cy="120032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i="1" dirty="0" smtClean="0"/>
              <a:t>„</a:t>
            </a:r>
            <a:r>
              <a:rPr lang="de-DE" i="1" dirty="0"/>
              <a:t>Eine </a:t>
            </a:r>
            <a:r>
              <a:rPr lang="de-DE" i="1" dirty="0" err="1"/>
              <a:t>ver­fas­sungs­kon­forme</a:t>
            </a:r>
            <a:r>
              <a:rPr lang="de-DE" i="1" dirty="0"/>
              <a:t> Aus­ge­stal­tung der </a:t>
            </a:r>
            <a:r>
              <a:rPr lang="de-DE" i="1" dirty="0" err="1"/>
              <a:t>Vor­rats­da­ten­spei­che­rung</a:t>
            </a:r>
            <a:r>
              <a:rPr lang="de-DE" i="1" dirty="0"/>
              <a:t> kann es mei­ner Mei­nung nach des­halb nicht geben, weil diese in ihrem Kern bereits ver­fas­sungs­wid­rig ist</a:t>
            </a:r>
            <a:r>
              <a:rPr lang="de-DE" i="1" dirty="0" smtClean="0"/>
              <a:t>.“</a:t>
            </a:r>
          </a:p>
          <a:p>
            <a:r>
              <a:rPr lang="de-DE" dirty="0"/>
              <a:t>SPD, </a:t>
            </a:r>
            <a:r>
              <a:rPr lang="de-DE" dirty="0">
                <a:hlinkClick r:id="rId2"/>
              </a:rPr>
              <a:t>Chris­tina </a:t>
            </a:r>
            <a:r>
              <a:rPr lang="de-DE" dirty="0" smtClean="0">
                <a:hlinkClick r:id="rId2"/>
              </a:rPr>
              <a:t>Kampmann</a:t>
            </a:r>
            <a:r>
              <a:rPr lang="de-DE" dirty="0" smtClean="0"/>
              <a:t>, MdB.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580599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Nach der öffentlichen Meinung: </a:t>
            </a:r>
            <a:endParaRPr lang="de-DE" sz="2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439704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… und ich dachte immer, darüber entscheidet das BVerfG?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4647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Die Entscheidung des BVerfG</a:t>
            </a:r>
            <a:endParaRPr lang="de-DE" sz="2400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998726"/>
            <a:ext cx="8507848" cy="286232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b="1" i="1" dirty="0"/>
              <a:t>Eine sechsmonatige anlasslose Speicherung von Telekommunikationsverkehrsdaten</a:t>
            </a:r>
            <a:r>
              <a:rPr lang="de-DE" i="1" dirty="0"/>
              <a:t> für qualifizierte Verwendungen im Rahmen der Strafverfolgung, der Gefahrenabwehr und der Aufgaben der Nachrichtendienste, wie sie die §§</a:t>
            </a:r>
            <a:r>
              <a:rPr lang="de-DE" i="1" dirty="0">
                <a:hlinkClick r:id="rId2" tooltip="§ 113a TKG: Speicherungspflichten für Daten"/>
              </a:rPr>
              <a:t>113a</a:t>
            </a:r>
            <a:r>
              <a:rPr lang="de-DE" i="1" dirty="0"/>
              <a:t>, </a:t>
            </a:r>
            <a:r>
              <a:rPr lang="de-DE" i="1" dirty="0">
                <a:hlinkClick r:id="rId3" tooltip="§ 113b TKG: Verwendung der nach § 113a gespeicherten Daten"/>
              </a:rPr>
              <a:t>113b</a:t>
            </a:r>
            <a:r>
              <a:rPr lang="de-DE" i="1" dirty="0"/>
              <a:t> TKG anordnen, ist danach </a:t>
            </a:r>
            <a:r>
              <a:rPr lang="de-DE" b="1" i="1" dirty="0"/>
              <a:t>mit Art. </a:t>
            </a:r>
            <a:r>
              <a:rPr lang="de-DE" b="1" i="1" dirty="0">
                <a:hlinkClick r:id="rId4" tooltip="Art. 10 GG"/>
              </a:rPr>
              <a:t>10</a:t>
            </a:r>
            <a:r>
              <a:rPr lang="de-DE" b="1" i="1" dirty="0"/>
              <a:t> GG </a:t>
            </a:r>
            <a:r>
              <a:rPr lang="de-DE" b="1" i="1" u="sng" dirty="0"/>
              <a:t>nicht</a:t>
            </a:r>
            <a:r>
              <a:rPr lang="de-DE" b="1" i="1" dirty="0"/>
              <a:t> schlechthin </a:t>
            </a:r>
            <a:r>
              <a:rPr lang="de-DE" b="1" i="1" u="sng" dirty="0"/>
              <a:t>unvereinbar</a:t>
            </a:r>
            <a:r>
              <a:rPr lang="de-DE" i="1" dirty="0"/>
              <a:t>. </a:t>
            </a:r>
            <a:r>
              <a:rPr lang="de-DE" i="1" dirty="0" smtClean="0"/>
              <a:t>[…] </a:t>
            </a:r>
            <a:r>
              <a:rPr lang="de-DE" b="1" i="1" dirty="0" smtClean="0"/>
              <a:t>Einer </a:t>
            </a:r>
            <a:r>
              <a:rPr lang="de-DE" b="1" i="1" dirty="0"/>
              <a:t>solchen Speicherung fehlt es</a:t>
            </a:r>
            <a:r>
              <a:rPr lang="de-DE" i="1" dirty="0"/>
              <a:t> auch in Bezug auf die Verhältnismäßigkeit im engeren Sinne </a:t>
            </a:r>
            <a:r>
              <a:rPr lang="de-DE" b="1" i="1" dirty="0"/>
              <a:t>nicht von vornherein an einer Rechtfertigungsfähigkeit.</a:t>
            </a:r>
            <a:r>
              <a:rPr lang="de-DE" i="1" dirty="0"/>
              <a:t> Bei einer </a:t>
            </a:r>
            <a:r>
              <a:rPr lang="de-DE" b="1" i="1" dirty="0"/>
              <a:t>Ausgestaltung, die dem besonderen Gewicht des hierin liegenden Eingriffs hinreichend Rechnung trägt</a:t>
            </a:r>
            <a:r>
              <a:rPr lang="de-DE" i="1" dirty="0"/>
              <a:t>, unterfällt eine anlasslose Speicherung der Telekommunikationsverkehrsdaten nicht schon als solche dem strikten Verbot einer Speicherung von Daten auf Vorrat im Sinne der Rechtsprechung des Bundesverfassungsgerichts (</a:t>
            </a:r>
            <a:r>
              <a:rPr lang="de-DE" i="1" dirty="0" err="1"/>
              <a:t>vgl.</a:t>
            </a:r>
            <a:r>
              <a:rPr lang="de-DE" i="1" dirty="0" err="1">
                <a:hlinkClick r:id="rId5"/>
              </a:rPr>
              <a:t>BVerfGE</a:t>
            </a:r>
            <a:r>
              <a:rPr lang="de-DE" i="1" dirty="0">
                <a:hlinkClick r:id="rId5"/>
              </a:rPr>
              <a:t> 65, 1</a:t>
            </a:r>
            <a:r>
              <a:rPr lang="de-DE" i="1" dirty="0"/>
              <a:t> &lt;46 f.&gt;; </a:t>
            </a:r>
            <a:r>
              <a:rPr lang="de-DE" i="1" dirty="0">
                <a:hlinkClick r:id="rId6" tooltip="BVerfG, 04.04.2006 - 1 BvR 518/02"/>
              </a:rPr>
              <a:t>115, 320</a:t>
            </a:r>
            <a:r>
              <a:rPr lang="de-DE" i="1" dirty="0"/>
              <a:t> &lt;350&gt;; </a:t>
            </a:r>
            <a:r>
              <a:rPr lang="de-DE" i="1" dirty="0">
                <a:hlinkClick r:id="rId7" tooltip="BVerfG, 13.06.2007 - 1 BvR 1550/03"/>
              </a:rPr>
              <a:t>118, 168</a:t>
            </a:r>
            <a:r>
              <a:rPr lang="de-DE" i="1" dirty="0"/>
              <a:t> &lt;187&gt;).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251520" y="4194954"/>
            <a:ext cx="8579856" cy="175432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i="1" dirty="0"/>
              <a:t>Eine nur </a:t>
            </a:r>
            <a:r>
              <a:rPr lang="de-DE" b="1" i="1" dirty="0"/>
              <a:t>mittelbare Nutzung der Daten zur Erteilung von Auskünften</a:t>
            </a:r>
            <a:r>
              <a:rPr lang="de-DE" i="1" dirty="0"/>
              <a:t> durch die </a:t>
            </a:r>
            <a:r>
              <a:rPr lang="de-DE" i="1" dirty="0" err="1"/>
              <a:t>Telekommunikationsdiensteanbieter</a:t>
            </a:r>
            <a:r>
              <a:rPr lang="de-DE" i="1" dirty="0"/>
              <a:t> </a:t>
            </a:r>
            <a:r>
              <a:rPr lang="de-DE" b="1" i="1" dirty="0"/>
              <a:t>über die Inhaber von Internetprotokolladressen ist auch unabhängig von begrenzenden Straftaten- oder Rechtsgüterkatalogen für die Strafverfolgung, Gefahrenabwehr und die Wahrnehmung nachrichtendienstlicher Aufgaben zulässig.</a:t>
            </a:r>
            <a:r>
              <a:rPr lang="de-DE" i="1" dirty="0"/>
              <a:t> Für die Verfolgung von Ordnungswidrigkeiten können solche Auskünfte nur in gesetzlich ausdrücklich benannten Fällen von besonderem Gewicht erlaubt werden.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467544" y="1124744"/>
            <a:ext cx="7992888" cy="46805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79612" y="1700807"/>
            <a:ext cx="6984776" cy="800219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 smtClean="0"/>
              <a:t>Das </a:t>
            </a:r>
            <a:r>
              <a:rPr lang="de-DE" b="1" dirty="0" smtClean="0"/>
              <a:t>Bundesverfassungsgericht</a:t>
            </a:r>
            <a:r>
              <a:rPr lang="de-DE" dirty="0" smtClean="0"/>
              <a:t> sagt dazu (BVerfG 1 </a:t>
            </a:r>
            <a:r>
              <a:rPr lang="de-DE" dirty="0" err="1" smtClean="0"/>
              <a:t>BvR</a:t>
            </a:r>
            <a:r>
              <a:rPr lang="de-DE" dirty="0" smtClean="0"/>
              <a:t> 256/08): </a:t>
            </a:r>
            <a:endParaRPr lang="de-DE" dirty="0"/>
          </a:p>
          <a:p>
            <a:r>
              <a:rPr lang="de-DE" dirty="0" smtClean="0"/>
              <a:t>„</a:t>
            </a:r>
            <a:r>
              <a:rPr lang="de-DE" i="1" dirty="0" smtClean="0"/>
              <a:t>Das geht so nicht! Das ist nicht verhältnismäßig! Nachbessern!“</a:t>
            </a:r>
            <a:endParaRPr lang="de-DE" i="1" dirty="0"/>
          </a:p>
        </p:txBody>
      </p:sp>
      <p:sp>
        <p:nvSpPr>
          <p:cNvPr id="10" name="Textfeld 9"/>
          <p:cNvSpPr txBox="1"/>
          <p:nvPr/>
        </p:nvSpPr>
        <p:spPr>
          <a:xfrm>
            <a:off x="1043608" y="2996952"/>
            <a:ext cx="7020780" cy="1077218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 smtClean="0"/>
              <a:t>Das </a:t>
            </a:r>
            <a:r>
              <a:rPr lang="de-DE" b="1" dirty="0" smtClean="0"/>
              <a:t>Bundesverfassungsgericht</a:t>
            </a:r>
            <a:r>
              <a:rPr lang="de-DE" dirty="0" smtClean="0"/>
              <a:t> </a:t>
            </a:r>
            <a:r>
              <a:rPr lang="de-DE" u="sng" dirty="0" smtClean="0"/>
              <a:t>sagt dazu </a:t>
            </a:r>
            <a:r>
              <a:rPr lang="de-DE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de-DE" u="sng" dirty="0" smtClean="0"/>
              <a:t> </a:t>
            </a:r>
            <a:r>
              <a:rPr lang="de-DE" dirty="0" smtClean="0"/>
              <a:t>(BVerfG 1 </a:t>
            </a:r>
            <a:r>
              <a:rPr lang="de-DE" dirty="0" err="1" smtClean="0"/>
              <a:t>BvR</a:t>
            </a:r>
            <a:r>
              <a:rPr lang="de-DE" dirty="0" smtClean="0"/>
              <a:t> 256/08): </a:t>
            </a:r>
            <a:endParaRPr lang="de-DE" dirty="0"/>
          </a:p>
          <a:p>
            <a:r>
              <a:rPr lang="de-DE" dirty="0" smtClean="0"/>
              <a:t>„</a:t>
            </a:r>
            <a:r>
              <a:rPr lang="de-DE" i="1" dirty="0" smtClean="0"/>
              <a:t>Niemals kann/darf es für die Speicherung von Daten eine gesetzliche Grundlage geben!“</a:t>
            </a:r>
            <a:endParaRPr lang="de-DE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616" y="4449886"/>
            <a:ext cx="6984776" cy="923330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dirty="0" smtClean="0"/>
              <a:t>Das </a:t>
            </a:r>
            <a:r>
              <a:rPr lang="de-DE" b="1" dirty="0" smtClean="0"/>
              <a:t>Bundesverfassungsgericht</a:t>
            </a:r>
            <a:r>
              <a:rPr lang="de-DE" dirty="0" smtClean="0"/>
              <a:t> </a:t>
            </a:r>
            <a:r>
              <a:rPr lang="de-DE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differenziert</a:t>
            </a:r>
            <a:r>
              <a:rPr lang="de-DE" dirty="0" smtClean="0"/>
              <a:t> zu Recht und mit viel Augenmaß zwischen „Screenings“ und der mittelbaren Datennutzung für Auskunftsansprüche!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0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275585" y="1962706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HURRA! </a:t>
            </a:r>
          </a:p>
          <a:p>
            <a:pPr algn="ctr"/>
            <a:r>
              <a:rPr lang="de-DE" sz="3600" b="1" dirty="0" smtClean="0"/>
              <a:t>Die Gewaltenteilung funktioniert! </a:t>
            </a:r>
          </a:p>
          <a:p>
            <a:pPr algn="ctr"/>
            <a:r>
              <a:rPr lang="de-DE" sz="3600" b="1" dirty="0" smtClean="0"/>
              <a:t>HURRA! </a:t>
            </a:r>
            <a:endParaRPr lang="de-DE" sz="3600" b="1" dirty="0"/>
          </a:p>
        </p:txBody>
      </p:sp>
      <p:sp>
        <p:nvSpPr>
          <p:cNvPr id="5" name="Ellipse 4"/>
          <p:cNvSpPr/>
          <p:nvPr/>
        </p:nvSpPr>
        <p:spPr>
          <a:xfrm>
            <a:off x="612107" y="1275123"/>
            <a:ext cx="432048" cy="3600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093860" y="4338884"/>
            <a:ext cx="432048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228184" y="822431"/>
            <a:ext cx="432048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2508920" y="1073517"/>
            <a:ext cx="432048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508920" y="4149080"/>
            <a:ext cx="432048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7838926" y="2384884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1044155" y="2564904"/>
            <a:ext cx="432048" cy="36004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355976" y="1002451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6804248" y="5252957"/>
            <a:ext cx="432048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7236296" y="1039622"/>
            <a:ext cx="432048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150999" y="5805264"/>
            <a:ext cx="432048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843537" y="5445224"/>
            <a:ext cx="432048" cy="36004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5508104" y="5032782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7956376" y="4725144"/>
            <a:ext cx="432048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6588224" y="3645024"/>
            <a:ext cx="432048" cy="36004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07504" y="116632"/>
            <a:ext cx="7907287" cy="79216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Zwischenstopp!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91324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EFE9-E374-435B-8A69-5D09702AE045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2188021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Zeit für die Ketzerfragen: </a:t>
            </a:r>
            <a:endParaRPr lang="de-DE" sz="2800" b="1" dirty="0" smtClean="0"/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 smtClean="0"/>
              <a:t>Hat </a:t>
            </a:r>
            <a:r>
              <a:rPr lang="de-DE" sz="2800" b="1" dirty="0"/>
              <a:t>die Vorratsdatenspeicherung nicht vielleicht </a:t>
            </a:r>
            <a:r>
              <a:rPr lang="de-DE" sz="2800" b="1" dirty="0" smtClean="0"/>
              <a:t>doch eine </a:t>
            </a:r>
            <a:r>
              <a:rPr lang="de-DE" sz="2800" b="1" dirty="0"/>
              <a:t>Berechtigung?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5425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2972</Words>
  <Application>Microsoft Office PowerPoint</Application>
  <PresentationFormat>Bildschirmpräsentation (4:3)</PresentationFormat>
  <Paragraphs>343</Paragraphs>
  <Slides>34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Larissa</vt:lpstr>
      <vt:lpstr>Welche Werte? Von der Schizophrenie in der digitalen Welt.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Diercks</dc:creator>
  <cp:lastModifiedBy>Nina Diercks</cp:lastModifiedBy>
  <cp:revision>125</cp:revision>
  <dcterms:created xsi:type="dcterms:W3CDTF">2013-02-13T13:21:11Z</dcterms:created>
  <dcterms:modified xsi:type="dcterms:W3CDTF">2014-04-02T13:31:17Z</dcterms:modified>
</cp:coreProperties>
</file>